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Layouts/slideLayout13.xml" ContentType="application/vnd.openxmlformats-officedocument.presentationml.slideLayout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  <Override PartName="/ppt/slides/slide6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sldIdLst>
    <p:sldId id="256" r:id="rId2"/>
    <p:sldId id="259" r:id="rId3"/>
    <p:sldId id="261" r:id="rId4"/>
    <p:sldId id="262" r:id="rId5"/>
    <p:sldId id="258" r:id="rId6"/>
    <p:sldId id="263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95CFF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34602" autoAdjust="0"/>
    <p:restoredTop sz="86441" autoAdjust="0"/>
  </p:normalViewPr>
  <p:slideViewPr>
    <p:cSldViewPr snapToObjects="1">
      <p:cViewPr varScale="1">
        <p:scale>
          <a:sx n="113" d="100"/>
          <a:sy n="113" d="100"/>
        </p:scale>
        <p:origin x="-1096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interSettings" Target="printerSettings/printerSettings1.bin"/><Relationship Id="rId4" Type="http://schemas.openxmlformats.org/officeDocument/2006/relationships/slide" Target="slides/slide3.xml"/><Relationship Id="rId10" Type="http://schemas.openxmlformats.org/officeDocument/2006/relationships/viewProps" Target="viewProps.xml"/><Relationship Id="rId5" Type="http://schemas.openxmlformats.org/officeDocument/2006/relationships/slide" Target="slides/slide4.xml"/><Relationship Id="rId7" Type="http://schemas.openxmlformats.org/officeDocument/2006/relationships/slide" Target="slides/slide6.xml"/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presProps" Target="presProps.xml"/><Relationship Id="rId3" Type="http://schemas.openxmlformats.org/officeDocument/2006/relationships/slide" Target="slides/slide2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6388" y="739588"/>
            <a:ext cx="8513762" cy="2729753"/>
          </a:xfrm>
        </p:spPr>
        <p:txBody>
          <a:bodyPr>
            <a:noAutofit/>
          </a:bodyPr>
          <a:lstStyle>
            <a:lvl1pPr algn="l">
              <a:lnSpc>
                <a:spcPts val="10800"/>
              </a:lnSpc>
              <a:defRPr sz="10000" b="1" spc="-25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6388" y="3505200"/>
            <a:ext cx="4683050" cy="1344706"/>
          </a:xfrm>
        </p:spPr>
        <p:txBody>
          <a:bodyPr anchor="b" anchorCtr="0">
            <a:normAutofit/>
          </a:bodyPr>
          <a:lstStyle>
            <a:lvl1pPr marL="0" indent="0" algn="l">
              <a:buNone/>
              <a:defRPr sz="440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75294"/>
            <a:ext cx="1600200" cy="365125"/>
          </a:xfrm>
        </p:spPr>
        <p:txBody>
          <a:bodyPr/>
          <a:lstStyle>
            <a:lvl1pPr>
              <a:defRPr sz="1100">
                <a:solidFill>
                  <a:schemeClr val="tx2"/>
                </a:solidFill>
              </a:defRPr>
            </a:lvl1pPr>
          </a:lstStyle>
          <a:p>
            <a:fld id="{D626F5EB-FA35-4748-9A10-A4586A0BC004}" type="datetimeFigureOut">
              <a:rPr lang="en-US" smtClean="0"/>
              <a:pPr/>
              <a:t>10/14/09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09800" y="6275294"/>
            <a:ext cx="5638800" cy="365125"/>
          </a:xfrm>
        </p:spPr>
        <p:txBody>
          <a:bodyPr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6275294"/>
            <a:ext cx="609600" cy="365125"/>
          </a:xfr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2DDD618D-184D-E044-BA7E-B4C7E8BA1C6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823" y="1227427"/>
            <a:ext cx="3657600" cy="566738"/>
          </a:xfrm>
        </p:spPr>
        <p:txBody>
          <a:bodyPr anchor="b">
            <a:no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194096">
            <a:off x="4845353" y="975801"/>
            <a:ext cx="3496570" cy="4747249"/>
          </a:xfrm>
          <a:prstGeom prst="rect">
            <a:avLst/>
          </a:prstGeom>
          <a:noFill/>
          <a:ln w="177800" cap="sq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1823" y="1799793"/>
            <a:ext cx="3657600" cy="3991408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6F5EB-FA35-4748-9A10-A4586A0BC004}" type="datetimeFigureOut">
              <a:rPr lang="en-US" smtClean="0"/>
              <a:pPr/>
              <a:t>10/14/09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618D-184D-E044-BA7E-B4C7E8BA1C6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011" y="4329953"/>
            <a:ext cx="7907151" cy="927847"/>
          </a:xfrm>
        </p:spPr>
        <p:txBody>
          <a:bodyPr anchor="b" anchorCtr="0">
            <a:noAutofit/>
          </a:bodyPr>
          <a:lstStyle>
            <a:lvl1pPr algn="l">
              <a:defRPr sz="3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6F5EB-FA35-4748-9A10-A4586A0BC004}" type="datetimeFigureOut">
              <a:rPr lang="en-US" smtClean="0"/>
              <a:pPr/>
              <a:t>10/14/09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618D-184D-E044-BA7E-B4C7E8BA1C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634196" y="5257800"/>
            <a:ext cx="7904950" cy="9906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0" indent="0">
              <a:buNone/>
              <a:defRPr sz="1800"/>
            </a:lvl2pPr>
            <a:lvl3pPr marL="0" indent="0">
              <a:buNone/>
              <a:defRPr sz="1800"/>
            </a:lvl3pPr>
            <a:lvl4pPr marL="0" indent="0">
              <a:buNone/>
              <a:defRPr sz="1800"/>
            </a:lvl4pPr>
            <a:lvl5pPr marL="0" indent="0">
              <a:buNone/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 rot="319004">
            <a:off x="2075968" y="741009"/>
            <a:ext cx="4914362" cy="3240064"/>
          </a:xfrm>
          <a:prstGeom prst="rect">
            <a:avLst/>
          </a:prstGeom>
          <a:noFill/>
          <a:ln w="177800" cap="sq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/>
          <p:cNvSpPr>
            <a:spLocks noGrp="1"/>
          </p:cNvSpPr>
          <p:nvPr>
            <p:ph type="pic" idx="14"/>
          </p:nvPr>
        </p:nvSpPr>
        <p:spPr>
          <a:xfrm rot="21346724">
            <a:off x="436037" y="494284"/>
            <a:ext cx="4663440" cy="3030003"/>
          </a:xfrm>
          <a:prstGeom prst="rect">
            <a:avLst/>
          </a:prstGeom>
          <a:noFill/>
          <a:ln w="177800" cap="sq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011" y="4329953"/>
            <a:ext cx="7907151" cy="927847"/>
          </a:xfrm>
        </p:spPr>
        <p:txBody>
          <a:bodyPr anchor="b" anchorCtr="0">
            <a:noAutofit/>
          </a:bodyPr>
          <a:lstStyle>
            <a:lvl1pPr algn="l">
              <a:defRPr sz="3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6F5EB-FA35-4748-9A10-A4586A0BC004}" type="datetimeFigureOut">
              <a:rPr lang="en-US" smtClean="0"/>
              <a:pPr/>
              <a:t>10/14/09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618D-184D-E044-BA7E-B4C7E8BA1C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634196" y="5257800"/>
            <a:ext cx="7904950" cy="9906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0" indent="0">
              <a:buNone/>
              <a:defRPr sz="1800"/>
            </a:lvl2pPr>
            <a:lvl3pPr marL="0" indent="0">
              <a:buNone/>
              <a:defRPr sz="1800"/>
            </a:lvl3pPr>
            <a:lvl4pPr marL="0" indent="0">
              <a:buNone/>
              <a:defRPr sz="1800"/>
            </a:lvl4pPr>
            <a:lvl5pPr marL="0" indent="0">
              <a:buNone/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 rot="152337">
            <a:off x="4118577" y="735553"/>
            <a:ext cx="4663440" cy="3030003"/>
          </a:xfrm>
          <a:prstGeom prst="rect">
            <a:avLst/>
          </a:prstGeom>
          <a:noFill/>
          <a:ln w="177800" cap="sq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>
            <a:normAutofit/>
          </a:bodyPr>
          <a:lstStyle>
            <a:lvl1pPr>
              <a:spcBef>
                <a:spcPts val="20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6F5EB-FA35-4748-9A10-A4586A0BC004}" type="datetimeFigureOut">
              <a:rPr lang="en-US" smtClean="0"/>
              <a:pPr/>
              <a:t>10/14/09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618D-184D-E044-BA7E-B4C7E8BA1C6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72400" y="685801"/>
            <a:ext cx="757518" cy="5440680"/>
          </a:xfrm>
        </p:spPr>
        <p:txBody>
          <a:bodyPr vert="eaVert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1825" y="685801"/>
            <a:ext cx="6561137" cy="5440680"/>
          </a:xfrm>
        </p:spPr>
        <p:txBody>
          <a:bodyPr vert="eaVer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6F5EB-FA35-4748-9A10-A4586A0BC004}" type="datetimeFigureOut">
              <a:rPr lang="en-US" smtClean="0"/>
              <a:pPr/>
              <a:t>10/14/09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618D-184D-E044-BA7E-B4C7E8BA1C6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spcBef>
                <a:spcPts val="22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6F5EB-FA35-4748-9A10-A4586A0BC004}" type="datetimeFigureOut">
              <a:rPr lang="en-US" smtClean="0"/>
              <a:pPr/>
              <a:t>10/14/09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618D-184D-E044-BA7E-B4C7E8BA1C6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151" y="4822206"/>
            <a:ext cx="8511989" cy="1446975"/>
          </a:xfrm>
        </p:spPr>
        <p:txBody>
          <a:bodyPr lIns="0" tIns="0" rIns="0" bIns="0" anchor="t">
            <a:noAutofit/>
          </a:bodyPr>
          <a:lstStyle>
            <a:lvl1pPr algn="l">
              <a:lnSpc>
                <a:spcPts val="13800"/>
              </a:lnSpc>
              <a:defRPr sz="13500" b="1" cap="none" spc="-25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4874" y="3525980"/>
            <a:ext cx="8355714" cy="1270752"/>
          </a:xfrm>
        </p:spPr>
        <p:txBody>
          <a:bodyPr lIns="0" tIns="0" rIns="0" bIns="0" anchor="b">
            <a:normAutofit/>
          </a:bodyPr>
          <a:lstStyle>
            <a:lvl1pPr marL="0" indent="0" algn="l">
              <a:buNone/>
              <a:defRPr sz="4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151" y="4822206"/>
            <a:ext cx="8511989" cy="1446975"/>
          </a:xfrm>
        </p:spPr>
        <p:txBody>
          <a:bodyPr lIns="0" tIns="0" rIns="0" bIns="0" anchor="t">
            <a:noAutofit/>
          </a:bodyPr>
          <a:lstStyle>
            <a:lvl1pPr algn="l">
              <a:lnSpc>
                <a:spcPts val="13800"/>
              </a:lnSpc>
              <a:defRPr sz="13500" b="1" cap="none" spc="-25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4874" y="3525980"/>
            <a:ext cx="4428426" cy="1270752"/>
          </a:xfrm>
        </p:spPr>
        <p:txBody>
          <a:bodyPr lIns="0" tIns="0" rIns="0" bIns="0" anchor="b">
            <a:normAutofit/>
          </a:bodyPr>
          <a:lstStyle>
            <a:lvl1pPr marL="0" indent="0" algn="l">
              <a:buNone/>
              <a:defRPr sz="4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Picture Placeholder 2"/>
          <p:cNvSpPr>
            <a:spLocks noGrp="1"/>
          </p:cNvSpPr>
          <p:nvPr>
            <p:ph type="pic" idx="13"/>
          </p:nvPr>
        </p:nvSpPr>
        <p:spPr>
          <a:xfrm rot="21263043">
            <a:off x="5231118" y="261015"/>
            <a:ext cx="3433660" cy="4204035"/>
          </a:xfrm>
          <a:prstGeom prst="rect">
            <a:avLst/>
          </a:prstGeom>
          <a:noFill/>
          <a:ln w="177800" cap="sq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2012" y="2057400"/>
            <a:ext cx="3863788" cy="4068763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000"/>
            </a:lvl1pPr>
            <a:lvl2pPr>
              <a:spcBef>
                <a:spcPts val="600"/>
              </a:spcBef>
              <a:defRPr sz="1800"/>
            </a:lvl2pPr>
            <a:lvl3pPr>
              <a:spcBef>
                <a:spcPts val="600"/>
              </a:spcBef>
              <a:defRPr sz="1800"/>
            </a:lvl3pPr>
            <a:lvl4pPr>
              <a:spcBef>
                <a:spcPts val="600"/>
              </a:spcBef>
              <a:defRPr sz="1800"/>
            </a:lvl4pPr>
            <a:lvl5pPr>
              <a:spcBef>
                <a:spcPts val="600"/>
              </a:spcBef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1646" y="2057400"/>
            <a:ext cx="3867912" cy="4068763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000"/>
            </a:lvl1pPr>
            <a:lvl2pPr>
              <a:spcBef>
                <a:spcPts val="600"/>
              </a:spcBef>
              <a:defRPr sz="1800"/>
            </a:lvl2pPr>
            <a:lvl3pPr>
              <a:spcBef>
                <a:spcPts val="600"/>
              </a:spcBef>
              <a:defRPr sz="1800"/>
            </a:lvl3pPr>
            <a:lvl4pPr>
              <a:spcBef>
                <a:spcPts val="600"/>
              </a:spcBef>
              <a:defRPr sz="1800"/>
            </a:lvl4pPr>
            <a:lvl5pPr>
              <a:spcBef>
                <a:spcPts val="600"/>
              </a:spcBef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6F5EB-FA35-4748-9A10-A4586A0BC004}" type="datetimeFigureOut">
              <a:rPr lang="en-US" smtClean="0"/>
              <a:pPr/>
              <a:t>10/14/09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618D-184D-E044-BA7E-B4C7E8BA1C6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775" y="582706"/>
            <a:ext cx="7918450" cy="788894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5545" y="1546412"/>
            <a:ext cx="3867912" cy="464950"/>
          </a:xfrm>
        </p:spPr>
        <p:txBody>
          <a:bodyPr anchor="b">
            <a:noAutofit/>
          </a:bodyPr>
          <a:lstStyle>
            <a:lvl1pPr marL="0" indent="0" algn="ctr">
              <a:buNone/>
              <a:defRPr sz="26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936" y="2147887"/>
            <a:ext cx="3867912" cy="3951288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000"/>
            </a:lvl1pPr>
            <a:lvl2pPr>
              <a:spcBef>
                <a:spcPts val="600"/>
              </a:spcBef>
              <a:defRPr sz="1800"/>
            </a:lvl2pPr>
            <a:lvl3pPr>
              <a:spcBef>
                <a:spcPts val="600"/>
              </a:spcBef>
              <a:defRPr sz="1800"/>
            </a:lvl3pPr>
            <a:lvl4pPr>
              <a:spcBef>
                <a:spcPts val="600"/>
              </a:spcBef>
              <a:defRPr sz="1800"/>
            </a:lvl4pPr>
            <a:lvl5pPr>
              <a:spcBef>
                <a:spcPts val="600"/>
              </a:spcBef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313" y="1545018"/>
            <a:ext cx="3867912" cy="466344"/>
          </a:xfrm>
        </p:spPr>
        <p:txBody>
          <a:bodyPr anchor="b">
            <a:noAutofit/>
          </a:bodyPr>
          <a:lstStyle>
            <a:lvl1pPr marL="0" indent="0" algn="ctr">
              <a:buNone/>
              <a:defRPr sz="26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313" y="2147887"/>
            <a:ext cx="3867912" cy="3951288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000"/>
            </a:lvl1pPr>
            <a:lvl2pPr>
              <a:spcBef>
                <a:spcPts val="600"/>
              </a:spcBef>
              <a:defRPr sz="1800"/>
            </a:lvl2pPr>
            <a:lvl3pPr>
              <a:spcBef>
                <a:spcPts val="600"/>
              </a:spcBef>
              <a:defRPr sz="1800"/>
            </a:lvl3pPr>
            <a:lvl4pPr>
              <a:spcBef>
                <a:spcPts val="600"/>
              </a:spcBef>
              <a:defRPr sz="1800"/>
            </a:lvl4pPr>
            <a:lvl5pPr>
              <a:spcBef>
                <a:spcPts val="600"/>
              </a:spcBef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6F5EB-FA35-4748-9A10-A4586A0BC004}" type="datetimeFigureOut">
              <a:rPr lang="en-US" smtClean="0"/>
              <a:pPr/>
              <a:t>10/14/09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618D-184D-E044-BA7E-B4C7E8BA1C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 flipH="1">
            <a:off x="4574241" y="1694516"/>
            <a:ext cx="18288" cy="438912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100000">
                <a:schemeClr val="tx2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 flipH="1">
            <a:off x="4574241" y="1694516"/>
            <a:ext cx="18288" cy="438912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100000">
                <a:schemeClr val="tx2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Rectangle 12"/>
          <p:cNvSpPr/>
          <p:nvPr/>
        </p:nvSpPr>
        <p:spPr>
          <a:xfrm flipH="1">
            <a:off x="4574241" y="1694516"/>
            <a:ext cx="18288" cy="438912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100000">
                <a:schemeClr val="tx2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4" name="Rectangle 13"/>
          <p:cNvSpPr/>
          <p:nvPr/>
        </p:nvSpPr>
        <p:spPr>
          <a:xfrm flipH="1">
            <a:off x="4574241" y="1694516"/>
            <a:ext cx="18288" cy="438912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100000">
                <a:schemeClr val="tx2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6F5EB-FA35-4748-9A10-A4586A0BC004}" type="datetimeFigureOut">
              <a:rPr lang="en-US" smtClean="0"/>
              <a:pPr/>
              <a:t>10/14/09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618D-184D-E044-BA7E-B4C7E8BA1C6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6F5EB-FA35-4748-9A10-A4586A0BC004}" type="datetimeFigureOut">
              <a:rPr lang="en-US" smtClean="0"/>
              <a:pPr/>
              <a:t>10/14/09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618D-184D-E044-BA7E-B4C7E8BA1C6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825" y="1720103"/>
            <a:ext cx="3657600" cy="1162050"/>
          </a:xfrm>
        </p:spPr>
        <p:txBody>
          <a:bodyPr anchor="b">
            <a:noAutofit/>
          </a:bodyPr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2650" y="658906"/>
            <a:ext cx="3819338" cy="5467258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000"/>
            </a:lvl1pPr>
            <a:lvl2pPr>
              <a:spcBef>
                <a:spcPts val="600"/>
              </a:spcBef>
              <a:defRPr sz="1800"/>
            </a:lvl2pPr>
            <a:lvl3pPr>
              <a:spcBef>
                <a:spcPts val="600"/>
              </a:spcBef>
              <a:defRPr sz="1800"/>
            </a:lvl3pPr>
            <a:lvl4pPr>
              <a:spcBef>
                <a:spcPts val="600"/>
              </a:spcBef>
              <a:defRPr sz="1800"/>
            </a:lvl4pPr>
            <a:lvl5pPr>
              <a:spcBef>
                <a:spcPts val="600"/>
              </a:spcBef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1825" y="2877671"/>
            <a:ext cx="3657600" cy="2339788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6F5EB-FA35-4748-9A10-A4586A0BC004}" type="datetimeFigureOut">
              <a:rPr lang="en-US" smtClean="0"/>
              <a:pPr/>
              <a:t>10/14/09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618D-184D-E044-BA7E-B4C7E8BA1C6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14.xml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12775" y="582706"/>
            <a:ext cx="7918450" cy="78889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8358" y="2044700"/>
            <a:ext cx="7167284" cy="40814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275294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D626F5EB-FA35-4748-9A10-A4586A0BC004}" type="datetimeFigureOut">
              <a:rPr lang="en-US" smtClean="0"/>
              <a:pPr/>
              <a:t>10/14/09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05318" y="6275294"/>
            <a:ext cx="56432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6275294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</a:defRPr>
            </a:lvl1pPr>
          </a:lstStyle>
          <a:p>
            <a:fld id="{2DDD618D-184D-E044-BA7E-B4C7E8BA1C6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  <p:sldLayoutId r:id="rId12"/>
    <p:sldLayoutId r:id="rId13"/>
    <p:sldLayoutId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2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bg2"/>
        </a:buClr>
        <a:buSzPct val="90000"/>
        <a:buFont typeface="Wingdings 2" pitchFamily="18" charset="2"/>
        <a:buChar char="Ü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SzPct val="90000"/>
        <a:buFont typeface="Wingdings 2" pitchFamily="18" charset="2"/>
        <a:buChar char="Ü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ct val="20000"/>
        </a:spcBef>
        <a:buClr>
          <a:schemeClr val="bg2"/>
        </a:buClr>
        <a:buSzPct val="90000"/>
        <a:buFont typeface="Wingdings 2" pitchFamily="18" charset="2"/>
        <a:buChar char="Ü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SzPct val="90000"/>
        <a:buFont typeface="Wingdings 2" pitchFamily="18" charset="2"/>
        <a:buChar char="Ü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ct val="20000"/>
        </a:spcBef>
        <a:buClr>
          <a:schemeClr val="bg2"/>
        </a:buClr>
        <a:buSzPct val="90000"/>
        <a:buFont typeface="Wingdings 2" pitchFamily="18" charset="2"/>
        <a:buChar char="Ü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hyperlink" Target="http://www.youtube.com/watch?v=_M_336pDWoM&amp;NR=1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youtube.com/watch?v=4Q75KhAeqJg" TargetMode="External"/><Relationship Id="rId3" Type="http://schemas.openxmlformats.org/officeDocument/2006/relationships/hyperlink" Target="http://www.youtube.com/watch?v=dGCJ46vyR9o&amp;feature=related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6388" y="1219200"/>
            <a:ext cx="8513762" cy="2729753"/>
          </a:xfrm>
        </p:spPr>
        <p:txBody>
          <a:bodyPr/>
          <a:lstStyle/>
          <a:p>
            <a:r>
              <a:rPr lang="en-US" sz="54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A Case for Change in Teaching and Learning</a:t>
            </a:r>
            <a:endParaRPr lang="en-US" sz="54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49906"/>
            <a:ext cx="4683050" cy="1344706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World Literature Fall 2009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World Rank in Education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First place South Korea: 93 percent of high school students graduate on time</a:t>
            </a:r>
          </a:p>
          <a:p>
            <a:r>
              <a:rPr lang="en-US" dirty="0" smtClean="0"/>
              <a:t>The Organization for Economic Cooperation and Development places the United States 18th among the 36 nations examined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774" y="582706"/>
            <a:ext cx="8150225" cy="788894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Sobering and Startling Statistics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25% of American students do NOT graduate from high school </a:t>
            </a:r>
          </a:p>
          <a:p>
            <a:r>
              <a:rPr lang="en-US" dirty="0" smtClean="0"/>
              <a:t>66% of American students entering college do NOT graduate from college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Why Good Teachers Quit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76% of American adults believe lack of student discipline is a serious problem facing schools.</a:t>
            </a:r>
          </a:p>
          <a:p>
            <a:r>
              <a:rPr lang="en-US" dirty="0" smtClean="0"/>
              <a:t>Yet, when asked of teachers who would quit if they could:</a:t>
            </a:r>
          </a:p>
          <a:p>
            <a:pPr>
              <a:buNone/>
            </a:pPr>
            <a:r>
              <a:rPr lang="en-US" dirty="0" smtClean="0"/>
              <a:t>	57% are unhappy with low salaries and working conditions</a:t>
            </a:r>
          </a:p>
          <a:p>
            <a:pPr>
              <a:buNone/>
            </a:pPr>
            <a:r>
              <a:rPr lang="en-US" dirty="0" smtClean="0"/>
              <a:t>	8% are unhappy with administration</a:t>
            </a:r>
          </a:p>
          <a:p>
            <a:pPr>
              <a:buNone/>
            </a:pPr>
            <a:r>
              <a:rPr lang="en-US" dirty="0" smtClean="0"/>
              <a:t>	5% cannot stand parents</a:t>
            </a:r>
          </a:p>
          <a:p>
            <a:pPr>
              <a:buNone/>
            </a:pPr>
            <a:r>
              <a:rPr lang="en-US" dirty="0" smtClean="0"/>
              <a:t>	4% say it is related to students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Why Change Is Needed</a:t>
            </a:r>
            <a:br>
              <a:rPr lang="en-US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“Shift Happens” </a:t>
            </a:r>
            <a:r>
              <a:rPr lang="en-US" dirty="0" smtClean="0">
                <a:hlinkClick r:id="rId2"/>
              </a:rPr>
              <a:t>http://www.youtube.com/watch?v=4Q75KhAeqJg</a:t>
            </a:r>
          </a:p>
          <a:p>
            <a:r>
              <a:rPr lang="en-US" dirty="0" smtClean="0"/>
              <a:t>“ A Vision of Students Today” </a:t>
            </a:r>
            <a:r>
              <a:rPr lang="en-US" dirty="0" smtClean="0">
                <a:hlinkClick r:id="rId3"/>
              </a:rPr>
              <a:t>http://www.youtube.com/watch?v=dGCJ46vyR9o&amp;feature=related </a:t>
            </a:r>
            <a:endParaRPr lang="en-US" dirty="0" smtClean="0"/>
          </a:p>
          <a:p>
            <a:r>
              <a:rPr lang="en-US" dirty="0" smtClean="0"/>
              <a:t>“Pay Attention” </a:t>
            </a:r>
            <a:r>
              <a:rPr lang="en-US" dirty="0" smtClean="0">
                <a:hlinkClick r:id="rId4"/>
                <a:hlinkMouseOver r:id="rId4"/>
              </a:rPr>
              <a:t>http</a:t>
            </a:r>
            <a:r>
              <a:rPr lang="en-US" dirty="0" smtClean="0">
                <a:hlinkClick r:id="rId4"/>
              </a:rPr>
              <a:t>://www.youtube.com/watch?v=_M_336pDWoM&amp;NR=1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Reflection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With respect to classrooms in the United States:</a:t>
            </a:r>
          </a:p>
          <a:p>
            <a:r>
              <a:rPr lang="en-US" dirty="0" smtClean="0"/>
              <a:t>What should students be doing?</a:t>
            </a:r>
          </a:p>
          <a:p>
            <a:r>
              <a:rPr lang="en-US" dirty="0" smtClean="0"/>
              <a:t>What is the role of technology in those classrooms?</a:t>
            </a:r>
          </a:p>
          <a:p>
            <a:r>
              <a:rPr lang="en-US" dirty="0" smtClean="0"/>
              <a:t>What is the role of the teacher?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wilight">
  <a:themeElements>
    <a:clrScheme name="Twilight">
      <a:dk1>
        <a:sysClr val="windowText" lastClr="000000"/>
      </a:dk1>
      <a:lt1>
        <a:sysClr val="window" lastClr="FFFFFF"/>
      </a:lt1>
      <a:dk2>
        <a:srgbClr val="54638C"/>
      </a:dk2>
      <a:lt2>
        <a:srgbClr val="8D9AB3"/>
      </a:lt2>
      <a:accent1>
        <a:srgbClr val="FFAF03"/>
      </a:accent1>
      <a:accent2>
        <a:srgbClr val="FDE689"/>
      </a:accent2>
      <a:accent3>
        <a:srgbClr val="9E82E7"/>
      </a:accent3>
      <a:accent4>
        <a:srgbClr val="9735BB"/>
      </a:accent4>
      <a:accent5>
        <a:srgbClr val="BF2B2B"/>
      </a:accent5>
      <a:accent6>
        <a:srgbClr val="ED7307"/>
      </a:accent6>
      <a:hlink>
        <a:srgbClr val="FFAF03"/>
      </a:hlink>
      <a:folHlink>
        <a:srgbClr val="FDE689"/>
      </a:folHlink>
    </a:clrScheme>
    <a:fontScheme name="Twilight">
      <a:majorFont>
        <a:latin typeface="Century Gothic"/>
        <a:ea typeface=""/>
        <a:cs typeface=""/>
        <a:font script="Jpan" typeface="ＭＳ Ｐゴシック"/>
      </a:majorFont>
      <a:minorFont>
        <a:latin typeface="Century Gothic"/>
        <a:ea typeface=""/>
        <a:cs typeface=""/>
        <a:font script="Jpan" typeface="ＭＳ Ｐゴシック"/>
      </a:minorFont>
    </a:fontScheme>
    <a:fmtScheme name="Twilight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60000"/>
                <a:satMod val="130000"/>
              </a:schemeClr>
            </a:gs>
            <a:gs pos="100000">
              <a:schemeClr val="phClr">
                <a:tint val="100000"/>
                <a:shade val="94000"/>
                <a:satMod val="135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60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1905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38100" dist="12700" dir="5400000">
              <a:srgbClr val="FFFFFF">
                <a:alpha val="75000"/>
              </a:srgbClr>
            </a:innerShdw>
            <a:outerShdw blurRad="88900" dist="50800" dir="5400000" sx="102000" sy="102000" algn="tr" rotWithShape="0">
              <a:srgbClr val="808080">
                <a:alpha val="50000"/>
              </a:srgbClr>
            </a:outerShdw>
          </a:effectLst>
        </a:effectStyle>
        <a:effectStyle>
          <a:effectLst>
            <a:outerShdw blurRad="317500" dist="762000" dir="5400000" sy="45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alanced" dir="tl"/>
          </a:scene3d>
          <a:sp3d extrusionH="12700" prstMaterial="softEdge">
            <a:bevelT w="38100" h="1270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200000"/>
              </a:schemeClr>
              <a:schemeClr val="phClr">
                <a:tint val="30000"/>
                <a:satMod val="30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20000"/>
                <a:satMod val="200000"/>
              </a:schemeClr>
              <a:schemeClr val="phClr">
                <a:tint val="50000"/>
                <a:satMod val="1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Twilight.thmx</Template>
  <TotalTime>391</TotalTime>
  <Words>250</Words>
  <Application>Microsoft Macintosh PowerPoint</Application>
  <PresentationFormat>On-screen Show (4:3)</PresentationFormat>
  <Paragraphs>24</Paragraphs>
  <Slides>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Twilight</vt:lpstr>
      <vt:lpstr>A Case for Change in Teaching and Learning</vt:lpstr>
      <vt:lpstr>World Rank in Education</vt:lpstr>
      <vt:lpstr>Sobering and Startling Statistics</vt:lpstr>
      <vt:lpstr>Why Good Teachers Quit</vt:lpstr>
      <vt:lpstr>Why Change Is Needed  </vt:lpstr>
      <vt:lpstr>Reflection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Case for Change in Teaching and Learning</dc:title>
  <dc:creator>Anne Rogalski</dc:creator>
  <cp:lastModifiedBy>Anne Rogalski</cp:lastModifiedBy>
  <cp:revision>38</cp:revision>
  <dcterms:created xsi:type="dcterms:W3CDTF">2009-10-15T00:05:14Z</dcterms:created>
  <dcterms:modified xsi:type="dcterms:W3CDTF">2009-10-15T00:05:51Z</dcterms:modified>
</cp:coreProperties>
</file>