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16D26-628C-4866-8844-F9986A20C0C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0107C-DB1C-4B42-A6D6-63D12F1B2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Pros and Cons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94444" y="1143000"/>
            <a:ext cx="532299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Animal Testing</a:t>
            </a:r>
            <a:endParaRPr lang="en-US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5000" y="1143000"/>
            <a:ext cx="532299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Animal Testing</a:t>
            </a:r>
            <a:endParaRPr lang="en-US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Pro-Testing Organizations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Pro-Test</a:t>
            </a:r>
          </a:p>
          <a:p>
            <a:r>
              <a:rPr lang="en-US" sz="2000" dirty="0" smtClean="0"/>
              <a:t>Americans for Medical Progress</a:t>
            </a:r>
          </a:p>
          <a:p>
            <a:r>
              <a:rPr lang="en-US" sz="2000" dirty="0" smtClean="0"/>
              <a:t>FBR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Anti-Testing Organizations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PETA</a:t>
            </a:r>
          </a:p>
          <a:p>
            <a:r>
              <a:rPr lang="en-US" sz="2000" dirty="0" smtClean="0"/>
              <a:t>BUAV</a:t>
            </a:r>
          </a:p>
          <a:p>
            <a:r>
              <a:rPr lang="en-US" sz="2000" dirty="0" smtClean="0"/>
              <a:t>AAVS</a:t>
            </a:r>
          </a:p>
          <a:p>
            <a:r>
              <a:rPr lang="en-US" sz="2000" dirty="0" smtClean="0"/>
              <a:t>SAEN</a:t>
            </a:r>
          </a:p>
          <a:p>
            <a:r>
              <a:rPr lang="en-US" sz="2000" dirty="0" smtClean="0"/>
              <a:t>ASPCA</a:t>
            </a:r>
          </a:p>
          <a:p>
            <a:r>
              <a:rPr lang="en-US" sz="2000" dirty="0" smtClean="0"/>
              <a:t>MACS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Nearly every state in the US has an anti-animal </a:t>
            </a:r>
            <a:r>
              <a:rPr lang="en-US" smtClean="0">
                <a:latin typeface="Franklin Gothic Medium Cond" pitchFamily="34" charset="0"/>
              </a:rPr>
              <a:t>testing organization and </a:t>
            </a:r>
            <a:r>
              <a:rPr lang="en-US" dirty="0" smtClean="0">
                <a:latin typeface="Franklin Gothic Medium Cond" pitchFamily="34" charset="0"/>
              </a:rPr>
              <a:t>almost every large country has the same.</a:t>
            </a:r>
            <a:endParaRPr lang="en-US" dirty="0"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Peter, Singer.</a:t>
            </a:r>
            <a:r>
              <a:rPr lang="en-US" sz="2000" u="sng" dirty="0" smtClean="0"/>
              <a:t> </a:t>
            </a:r>
            <a:r>
              <a:rPr lang="en-US" sz="2000" u="sng" dirty="0" smtClean="0"/>
              <a:t>Animal Liberation</a:t>
            </a:r>
            <a:r>
              <a:rPr lang="en-US" sz="2000" dirty="0" smtClean="0"/>
              <a:t>. Random House 1990</a:t>
            </a:r>
          </a:p>
          <a:p>
            <a:pPr>
              <a:buNone/>
            </a:pPr>
            <a:r>
              <a:rPr lang="en-US" sz="2000" dirty="0" smtClean="0"/>
              <a:t>McCoy, J.J.. </a:t>
            </a:r>
            <a:r>
              <a:rPr lang="en-US" sz="2000" u="sng" dirty="0" smtClean="0"/>
              <a:t>Animals in Research</a:t>
            </a:r>
            <a:r>
              <a:rPr lang="en-US" sz="2000" dirty="0" smtClean="0"/>
              <a:t>. 1993</a:t>
            </a:r>
          </a:p>
          <a:p>
            <a:pPr>
              <a:buNone/>
            </a:pPr>
            <a:r>
              <a:rPr lang="en-US" sz="2000" dirty="0" smtClean="0"/>
              <a:t>www.soulcast.com/post/.../Animal </a:t>
            </a:r>
            <a:r>
              <a:rPr lang="en-US" sz="2000" smtClean="0"/>
              <a:t>- Testing/---the-pros-and-cons</a:t>
            </a:r>
            <a:endParaRPr lang="en-US" sz="2000" dirty="0" smtClean="0"/>
          </a:p>
          <a:p>
            <a:pPr>
              <a:buNone/>
            </a:pPr>
            <a:endParaRPr lang="en-US" sz="2000" u="sng" dirty="0" smtClean="0"/>
          </a:p>
          <a:p>
            <a:pPr>
              <a:buNone/>
            </a:pPr>
            <a:endParaRPr lang="en-US" sz="2000" u="sng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Pros of 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Franklin Gothic Medium Cond" pitchFamily="34" charset="0"/>
              </a:rPr>
              <a:t>Medical Research</a:t>
            </a:r>
          </a:p>
          <a:p>
            <a:r>
              <a:rPr lang="en-US" sz="4800" dirty="0" smtClean="0">
                <a:latin typeface="Franklin Gothic Medium Cond" pitchFamily="34" charset="0"/>
              </a:rPr>
              <a:t>Consumer Product Testing</a:t>
            </a:r>
          </a:p>
          <a:p>
            <a:r>
              <a:rPr lang="en-US" sz="4800" dirty="0" smtClean="0">
                <a:latin typeface="Franklin Gothic Medium Cond" pitchFamily="34" charset="0"/>
              </a:rPr>
              <a:t>Education Research</a:t>
            </a:r>
            <a:endParaRPr lang="en-US" sz="4800" dirty="0"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Pros of 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b="1" u="sng" dirty="0" smtClean="0">
                <a:latin typeface="Franklin Gothic Medium Cond" pitchFamily="34" charset="0"/>
              </a:rPr>
              <a:t>Medical Research</a:t>
            </a:r>
            <a:r>
              <a:rPr lang="en-US" sz="2000" dirty="0" smtClean="0">
                <a:latin typeface="Franklin Gothic Medium Cond" pitchFamily="34" charset="0"/>
              </a:rPr>
              <a:t>:</a:t>
            </a:r>
          </a:p>
          <a:p>
            <a:pPr>
              <a:buNone/>
            </a:pPr>
            <a:endParaRPr lang="en-US" sz="2000" b="1" u="sng" dirty="0">
              <a:latin typeface="Franklin Gothic Medium Cond" pitchFamily="34" charset="0"/>
            </a:endParaRPr>
          </a:p>
          <a:p>
            <a:pPr>
              <a:buNone/>
            </a:pPr>
            <a:r>
              <a:rPr lang="en-US" sz="1800" dirty="0">
                <a:latin typeface="Franklin Gothic Medium Cond" pitchFamily="34" charset="0"/>
              </a:rPr>
              <a:t>	</a:t>
            </a:r>
            <a:r>
              <a:rPr lang="en-US" sz="1800" dirty="0" smtClean="0">
                <a:latin typeface="Franklin Gothic Medium Cond" pitchFamily="34" charset="0"/>
              </a:rPr>
              <a:t>1.used to save humans from illnesses or help them lead better, healthier lives</a:t>
            </a:r>
          </a:p>
          <a:p>
            <a:pPr>
              <a:buNone/>
            </a:pPr>
            <a:endParaRPr lang="en-US" sz="1800" dirty="0" smtClean="0">
              <a:latin typeface="Franklin Gothic Medium Cond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Franklin Gothic Medium Cond" pitchFamily="34" charset="0"/>
              </a:rPr>
              <a:t>	2.the studies are often beneficiary to animals such as the case of heartworm medicine</a:t>
            </a:r>
          </a:p>
          <a:p>
            <a:pPr>
              <a:buNone/>
            </a:pPr>
            <a:endParaRPr lang="en-US" sz="1800" dirty="0" smtClean="0">
              <a:latin typeface="Franklin Gothic Medium Cond" pitchFamily="34" charset="0"/>
            </a:endParaRPr>
          </a:p>
          <a:p>
            <a:pPr>
              <a:buNone/>
            </a:pPr>
            <a:r>
              <a:rPr lang="en-US" sz="1800" dirty="0">
                <a:latin typeface="Franklin Gothic Medium Cond" pitchFamily="34" charset="0"/>
              </a:rPr>
              <a:t>	</a:t>
            </a:r>
            <a:r>
              <a:rPr lang="en-US" sz="1800" dirty="0" smtClean="0">
                <a:latin typeface="Franklin Gothic Medium Cond" pitchFamily="34" charset="0"/>
              </a:rPr>
              <a:t>3.using animals with certain characteristics similar  to ours to minimize the number used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Pros of 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800" u="sng" dirty="0" smtClean="0">
                <a:latin typeface="Franklin Gothic Medium Cond" pitchFamily="34" charset="0"/>
              </a:rPr>
              <a:t>Research or Testing improved (treatment for)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Franklin Gothic Medium Cond" pitchFamily="34" charset="0"/>
              </a:rPr>
              <a:t>Open-Heart Surgery – repair of the heart while blood flow is maintained mechanically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Franklin Gothic Medium Cond" pitchFamily="34" charset="0"/>
              </a:rPr>
              <a:t>Rhesus Factor – Rh positive people have in blood, causes hemolysis and anemia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Franklin Gothic Medium Cond" pitchFamily="34" charset="0"/>
              </a:rPr>
              <a:t>Hepatitis – inflammation of the liver caused by infectious and/toxic agents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Franklin Gothic Medium Cond" pitchFamily="34" charset="0"/>
              </a:rPr>
              <a:t>Burns – caused by hot things such as fire or things on a fire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Franklin Gothic Medium Cond" pitchFamily="34" charset="0"/>
              </a:rPr>
              <a:t>Memory Research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Franklin Gothic Medium Cond" pitchFamily="34" charset="0"/>
              </a:rPr>
              <a:t>Psychiatric and Psychological Studies – to treat mental disorders or studying the mind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Franklin Gothic Medium Cond" pitchFamily="34" charset="0"/>
              </a:rPr>
              <a:t>AIDS – caused by the advancement of HIV, causes susceptibility to a number of infections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Franklin Gothic Medium Cond" pitchFamily="34" charset="0"/>
              </a:rPr>
              <a:t>Cancer Research – to find possible ways of treatment for cancer</a:t>
            </a:r>
            <a:endParaRPr lang="en-US" sz="1800" dirty="0"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Franklin Gothic Medium Cond" pitchFamily="34" charset="0"/>
              </a:rPr>
              <a:t>Cons of 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>
                <a:latin typeface="Franklin Gothic Medium Cond" pitchFamily="34" charset="0"/>
              </a:rPr>
              <a:t>Morality</a:t>
            </a:r>
          </a:p>
          <a:p>
            <a:r>
              <a:rPr lang="en-US" sz="4800" dirty="0" smtClean="0">
                <a:latin typeface="Franklin Gothic Medium Cond" pitchFamily="34" charset="0"/>
              </a:rPr>
              <a:t>Necessity/Validity</a:t>
            </a:r>
          </a:p>
          <a:p>
            <a:r>
              <a:rPr lang="en-US" sz="4800" dirty="0" smtClean="0">
                <a:latin typeface="Franklin Gothic Medium Cond" pitchFamily="34" charset="0"/>
              </a:rPr>
              <a:t>Usefulness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Cons of 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u="sng" dirty="0" smtClean="0">
                <a:latin typeface="Franklin Gothic Medium Cond" pitchFamily="34" charset="0"/>
              </a:rPr>
              <a:t>Morality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Franklin Gothic Medium Cond" pitchFamily="34" charset="0"/>
              </a:rPr>
              <a:t>Supporters say animals have the right to live their own lives peacefully.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Franklin Gothic Medium Cond" pitchFamily="34" charset="0"/>
              </a:rPr>
              <a:t>Also said that we shouldn’t be allowed to mess with them just because we can.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>
              <a:latin typeface="Franklin Gothic Medium Cond" pitchFamily="34" charset="0"/>
            </a:endParaRPr>
          </a:p>
          <a:p>
            <a:pPr algn="ctr">
              <a:buNone/>
            </a:pPr>
            <a:endParaRPr lang="en-US" sz="2800" u="sng" dirty="0"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Cons of 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u="sng" dirty="0" smtClean="0">
                <a:latin typeface="Franklin Gothic Medium Cond" pitchFamily="34" charset="0"/>
              </a:rPr>
              <a:t>Necessity/Validity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Franklin Gothic Medium Cond" pitchFamily="34" charset="0"/>
              </a:rPr>
              <a:t>Research-related deaths are considered…</a:t>
            </a:r>
          </a:p>
          <a:p>
            <a:pPr marL="914400" lvl="1" indent="-514350">
              <a:buAutoNum type="alphaLcPeriod"/>
            </a:pPr>
            <a:r>
              <a:rPr lang="en-US" sz="2000" dirty="0" smtClean="0">
                <a:latin typeface="Franklin Gothic Medium Cond" pitchFamily="34" charset="0"/>
              </a:rPr>
              <a:t>Unnecessary</a:t>
            </a:r>
          </a:p>
          <a:p>
            <a:pPr marL="914400" lvl="1" indent="-514350">
              <a:buAutoNum type="alphaLcPeriod"/>
            </a:pPr>
            <a:r>
              <a:rPr lang="en-US" sz="2000" dirty="0" smtClean="0">
                <a:latin typeface="Franklin Gothic Medium Cond" pitchFamily="34" charset="0"/>
              </a:rPr>
              <a:t>Morally not different from murder</a:t>
            </a:r>
          </a:p>
          <a:p>
            <a:pPr marL="514350" indent="-514350">
              <a:buNone/>
            </a:pPr>
            <a:endParaRPr lang="en-US" sz="2000" dirty="0" smtClean="0">
              <a:latin typeface="Franklin Gothic Medium Cond" pitchFamily="34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Franklin Gothic Medium Cond" pitchFamily="34" charset="0"/>
              </a:rPr>
              <a:t>2.	Animal dissection is regarded as misleading.</a:t>
            </a:r>
          </a:p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None/>
            </a:pPr>
            <a:endParaRPr lang="en-US" sz="2800" dirty="0" smtClean="0"/>
          </a:p>
          <a:p>
            <a:pPr>
              <a:buNone/>
            </a:pPr>
            <a:endParaRPr lang="en-US" sz="4000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Cons of 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300" u="sng" dirty="0" smtClean="0">
                <a:latin typeface="Franklin Gothic Medium Cond" pitchFamily="34" charset="0"/>
              </a:rPr>
              <a:t>Usefulness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Franklin Gothic Medium Cond" pitchFamily="34" charset="0"/>
              </a:rPr>
              <a:t>Some believe many of the goals of this type of testing are not significant.</a:t>
            </a:r>
          </a:p>
          <a:p>
            <a:pPr>
              <a:buNone/>
            </a:pPr>
            <a:r>
              <a:rPr lang="en-US" sz="2800" dirty="0" smtClean="0">
                <a:latin typeface="Franklin Gothic Medium Cond" pitchFamily="34" charset="0"/>
              </a:rPr>
              <a:t>		</a:t>
            </a:r>
            <a:r>
              <a:rPr lang="en-US" sz="2000" dirty="0" smtClean="0">
                <a:latin typeface="Franklin Gothic Medium Cond" pitchFamily="34" charset="0"/>
              </a:rPr>
              <a:t>Ex: the blinding of rabbits for new mascara and other makeup</a:t>
            </a:r>
          </a:p>
          <a:p>
            <a:pPr marL="514350" indent="-514350">
              <a:buAutoNum type="arabicPeriod" startAt="2"/>
            </a:pPr>
            <a:r>
              <a:rPr lang="en-US" sz="2800" dirty="0" smtClean="0">
                <a:latin typeface="Franklin Gothic Medium Cond" pitchFamily="34" charset="0"/>
              </a:rPr>
              <a:t>Effects of the drug on animal may differ from human reaction.</a:t>
            </a:r>
          </a:p>
          <a:p>
            <a:pPr marL="514350" indent="-514350">
              <a:buAutoNum type="arabicPeriod" startAt="2"/>
            </a:pPr>
            <a:r>
              <a:rPr lang="en-US" sz="2800" dirty="0" smtClean="0">
                <a:latin typeface="Franklin Gothic Medium Cond" pitchFamily="34" charset="0"/>
              </a:rPr>
              <a:t>Being in unnatural conditions or pain and distress may cause inaccurate or consistent results.</a:t>
            </a:r>
          </a:p>
          <a:p>
            <a:pPr marL="514350" indent="-514350">
              <a:buNone/>
            </a:pPr>
            <a:endParaRPr lang="en-US" sz="2800" dirty="0" smtClean="0">
              <a:latin typeface="Franklin Gothic Medium Cond" pitchFamily="34" charset="0"/>
            </a:endParaRPr>
          </a:p>
          <a:p>
            <a:pPr>
              <a:buNone/>
            </a:pPr>
            <a:r>
              <a:rPr lang="en-US" sz="2800" dirty="0" smtClean="0">
                <a:latin typeface="Franklin Gothic Medium Cond" pitchFamily="34" charset="0"/>
              </a:rPr>
              <a:t>		</a:t>
            </a:r>
          </a:p>
          <a:p>
            <a:pPr>
              <a:buNone/>
            </a:pPr>
            <a:endParaRPr lang="en-US" sz="2800" dirty="0" smtClean="0">
              <a:latin typeface="Franklin Gothic Medium Cond" pitchFamily="34" charset="0"/>
            </a:endParaRPr>
          </a:p>
          <a:p>
            <a:pPr>
              <a:buNone/>
            </a:pPr>
            <a:r>
              <a:rPr lang="en-US" sz="2800" dirty="0" smtClean="0">
                <a:latin typeface="Franklin Gothic Medium Cond" pitchFamily="34" charset="0"/>
              </a:rPr>
              <a:t>	</a:t>
            </a:r>
            <a:endParaRPr lang="en-US" sz="2800" dirty="0"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Medium Cond" pitchFamily="34" charset="0"/>
              </a:rPr>
              <a:t>Animal Testing</a:t>
            </a:r>
            <a:endParaRPr lang="en-US" dirty="0">
              <a:latin typeface="Franklin Gothic Medium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or not animal testing is right or wrong in any sense, it has lead to breakthroughs in medical technology and other studies.</a:t>
            </a:r>
          </a:p>
          <a:p>
            <a:r>
              <a:rPr lang="en-US" dirty="0" smtClean="0"/>
              <a:t>Not all studies lead to positive results so the testing may have been a waste. By supporters it is considered a lesson learned that we know there may not be an effective cure or outcome of the tests.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346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</vt:lpstr>
      <vt:lpstr>Pros of Animal Testing</vt:lpstr>
      <vt:lpstr>Pros of Animal Testing</vt:lpstr>
      <vt:lpstr>Pros of Animal Testing</vt:lpstr>
      <vt:lpstr>Cons of Animal Testing</vt:lpstr>
      <vt:lpstr>Cons of Animal Testing</vt:lpstr>
      <vt:lpstr>Cons of Animal Testing</vt:lpstr>
      <vt:lpstr>Cons of Animal Testing</vt:lpstr>
      <vt:lpstr>Animal Testing</vt:lpstr>
      <vt:lpstr>Animal Testing</vt:lpstr>
      <vt:lpstr>Animal Testing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Student</dc:creator>
  <cp:lastModifiedBy>Student</cp:lastModifiedBy>
  <cp:revision>14</cp:revision>
  <dcterms:created xsi:type="dcterms:W3CDTF">2009-11-03T16:22:20Z</dcterms:created>
  <dcterms:modified xsi:type="dcterms:W3CDTF">2009-11-05T21:05:29Z</dcterms:modified>
</cp:coreProperties>
</file>