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sldIdLst>
    <p:sldId id="256" r:id="rId2"/>
    <p:sldId id="261" r:id="rId3"/>
    <p:sldId id="262" r:id="rId4"/>
    <p:sldId id="263" r:id="rId5"/>
    <p:sldId id="264" r:id="rId6"/>
    <p:sldId id="265" r:id="rId7"/>
    <p:sldId id="266" r:id="rId8"/>
    <p:sldId id="267" r:id="rId9"/>
    <p:sldId id="268" r:id="rId10"/>
    <p:sldId id="257" r:id="rId11"/>
    <p:sldId id="258" r:id="rId12"/>
    <p:sldId id="259" r:id="rId13"/>
    <p:sldId id="260"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59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snapToObjects="1">
      <p:cViewPr varScale="1">
        <p:scale>
          <a:sx n="49" d="100"/>
          <a:sy n="49" d="100"/>
        </p:scale>
        <p:origin x="-936" y="-8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1463675" y="3549650"/>
            <a:ext cx="2971800" cy="1588"/>
          </a:xfrm>
          <a:prstGeom prst="line">
            <a:avLst/>
          </a:prstGeom>
          <a:noFill/>
          <a:ln w="9525">
            <a:solidFill>
              <a:srgbClr val="E9E9E8"/>
            </a:solidFill>
            <a:round/>
            <a:headEnd/>
            <a:tailEnd/>
          </a:ln>
          <a:effectLst>
            <a:outerShdw algn="tl" rotWithShape="0">
              <a:srgbClr val="808080">
                <a:alpha val="54999"/>
              </a:srgbClr>
            </a:outerShdw>
          </a:effectLst>
        </p:spPr>
      </p:cxnSp>
      <p:cxnSp>
        <p:nvCxnSpPr>
          <p:cNvPr id="5" name="Straight Connector 4"/>
          <p:cNvCxnSpPr>
            <a:cxnSpLocks noChangeShapeType="1"/>
          </p:cNvCxnSpPr>
          <p:nvPr/>
        </p:nvCxnSpPr>
        <p:spPr bwMode="auto">
          <a:xfrm>
            <a:off x="4708525" y="3549650"/>
            <a:ext cx="2971800" cy="1588"/>
          </a:xfrm>
          <a:prstGeom prst="line">
            <a:avLst/>
          </a:prstGeom>
          <a:noFill/>
          <a:ln w="9525">
            <a:solidFill>
              <a:srgbClr val="E9E9E8"/>
            </a:solidFill>
            <a:round/>
            <a:headEnd/>
            <a:tailEnd/>
          </a:ln>
          <a:effectLst>
            <a:outerShdw algn="tl" rotWithShape="0">
              <a:srgbClr val="808080">
                <a:alpha val="54999"/>
              </a:srgbClr>
            </a:outerShdw>
          </a:effectLst>
        </p:spPr>
      </p:cxnSp>
      <p:sp>
        <p:nvSpPr>
          <p:cNvPr id="6" name="Oval 5"/>
          <p:cNvSpPr>
            <a:spLocks noChangeArrowheads="1"/>
          </p:cNvSpPr>
          <p:nvPr/>
        </p:nvSpPr>
        <p:spPr bwMode="auto">
          <a:xfrm>
            <a:off x="4540250" y="3525838"/>
            <a:ext cx="46038" cy="46037"/>
          </a:xfrm>
          <a:prstGeom prst="ellipse">
            <a:avLst/>
          </a:prstGeom>
          <a:solidFill>
            <a:schemeClr val="accent2"/>
          </a:solidFill>
          <a:ln w="38100">
            <a:solidFill>
              <a:schemeClr val="accent2"/>
            </a:solidFill>
            <a:round/>
            <a:headEnd/>
            <a:tailEnd/>
          </a:ln>
          <a:effectLst>
            <a:outerShdw algn="tl" rotWithShape="0">
              <a:srgbClr val="808080">
                <a:alpha val="54999"/>
              </a:srgbClr>
            </a:outerShdw>
          </a:effectLst>
        </p:spPr>
        <p:txBody>
          <a:bodyPr anchor="ctr"/>
          <a:lstStyle/>
          <a:p>
            <a:pPr algn="ctr"/>
            <a:endParaRPr lang="en-US">
              <a:solidFill>
                <a:srgbClr val="FFFFFF"/>
              </a:solidFill>
              <a:latin typeface="Constantia" pitchFamily="-65" charset="0"/>
            </a:endParaRPr>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fld id="{B6D5C12D-D822-4910-BA5D-AD0A9FCC5CDA}" type="datetime1">
              <a:rPr lang="en-US"/>
              <a:pPr/>
              <a:t>11/22/2009</a:t>
            </a:fld>
            <a:endParaRPr lang="en-US"/>
          </a:p>
        </p:txBody>
      </p:sp>
      <p:sp>
        <p:nvSpPr>
          <p:cNvPr id="8" name="Slide Number Placeholder 15"/>
          <p:cNvSpPr>
            <a:spLocks noGrp="1"/>
          </p:cNvSpPr>
          <p:nvPr>
            <p:ph type="sldNum" sz="quarter" idx="11"/>
          </p:nvPr>
        </p:nvSpPr>
        <p:spPr/>
        <p:txBody>
          <a:bodyPr/>
          <a:lstStyle>
            <a:lvl1pPr>
              <a:defRPr/>
            </a:lvl1pPr>
          </a:lstStyle>
          <a:p>
            <a:fld id="{BEC6BE20-166B-456D-8731-194180DD7CC5}" type="slidenum">
              <a:rPr lang="en-US"/>
              <a:pPr/>
              <a:t>‹#›</a:t>
            </a:fld>
            <a:endParaRPr lang="en-US"/>
          </a:p>
        </p:txBody>
      </p:sp>
      <p:sp>
        <p:nvSpPr>
          <p:cNvPr id="10" name="Footer Placeholder 1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fld id="{04ECA924-C519-4ECD-BD11-9D7CA60F46C8}" type="datetime1">
              <a:rPr lang="en-US"/>
              <a:pPr/>
              <a:t>11/22/2009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881307F7-5072-4AC7-8E45-E3FF0137588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fld id="{F2A49843-472E-46F8-AF41-C5B31960BE0E}" type="datetime1">
              <a:rPr lang="en-US"/>
              <a:pPr/>
              <a:t>11/22/2009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47CA22A7-E56A-43EE-8AD0-A7C9622A7B8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fld id="{33D4FC54-919B-46C7-82B6-48BB4C9E986C}" type="datetime1">
              <a:rPr lang="en-US"/>
              <a:pPr/>
              <a:t>11/22/2009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C4FA3731-FE19-4BFB-9BA4-0400E1A5CFE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685800" y="4916488"/>
            <a:ext cx="7924800" cy="4762"/>
          </a:xfrm>
          <a:prstGeom prst="line">
            <a:avLst/>
          </a:prstGeom>
          <a:noFill/>
          <a:ln w="9525">
            <a:solidFill>
              <a:srgbClr val="E9E9E8"/>
            </a:solidFill>
            <a:round/>
            <a:headEnd/>
            <a:tailEnd/>
          </a:ln>
          <a:effectLst>
            <a:outerShdw algn="tl" rotWithShape="0">
              <a:srgbClr val="808080">
                <a:alpha val="54999"/>
              </a:srgbClr>
            </a:outerShdw>
          </a:effectLst>
        </p:spPr>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73210EE-E753-49BC-9E9E-51C8CB9A1E91}" type="datetime1">
              <a:rPr lang="en-US"/>
              <a:pPr/>
              <a:t>11/22/2009</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DBC69274-3DCF-422D-8612-FE0B885428B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fld id="{91A0DD3A-22E2-4CE9-9E9A-FE9E9039F842}" type="datetime1">
              <a:rPr lang="en-US"/>
              <a:pPr/>
              <a:t>11/22/2009</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F7C71696-BF25-4D13-8B1D-8363F569F6F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a:cxnSpLocks noChangeShapeType="1"/>
          </p:cNvCxnSpPr>
          <p:nvPr/>
        </p:nvCxnSpPr>
        <p:spPr bwMode="auto">
          <a:xfrm>
            <a:off x="563563" y="2179638"/>
            <a:ext cx="3748087" cy="1587"/>
          </a:xfrm>
          <a:prstGeom prst="line">
            <a:avLst/>
          </a:prstGeom>
          <a:noFill/>
          <a:ln w="12700">
            <a:solidFill>
              <a:srgbClr val="E9E9E8"/>
            </a:solidFill>
            <a:round/>
            <a:headEnd/>
            <a:tailEnd/>
          </a:ln>
          <a:effectLst>
            <a:outerShdw algn="tl" rotWithShape="0">
              <a:srgbClr val="808080">
                <a:alpha val="54999"/>
              </a:srgbClr>
            </a:outerShdw>
          </a:effectLst>
        </p:spPr>
      </p:cxnSp>
      <p:cxnSp>
        <p:nvCxnSpPr>
          <p:cNvPr id="8" name="Straight Connector 7"/>
          <p:cNvCxnSpPr>
            <a:cxnSpLocks noChangeShapeType="1"/>
          </p:cNvCxnSpPr>
          <p:nvPr/>
        </p:nvCxnSpPr>
        <p:spPr bwMode="auto">
          <a:xfrm>
            <a:off x="4754563" y="2179638"/>
            <a:ext cx="3749675" cy="1587"/>
          </a:xfrm>
          <a:prstGeom prst="line">
            <a:avLst/>
          </a:prstGeom>
          <a:noFill/>
          <a:ln w="12700">
            <a:solidFill>
              <a:srgbClr val="E9E9E8"/>
            </a:solidFill>
            <a:round/>
            <a:headEnd/>
            <a:tailEnd/>
          </a:ln>
          <a:effectLst>
            <a:outerShdw algn="tl" rotWithShape="0">
              <a:srgbClr val="808080">
                <a:alpha val="54999"/>
              </a:srgbClr>
            </a:outerShdw>
          </a:effectLst>
        </p:spPr>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fld id="{BC807830-1766-44A3-AD40-9C6E3E214DC2}" type="slidenum">
              <a:rPr lang="en-US"/>
              <a:pPr/>
              <a:t>‹#›</a:t>
            </a:fld>
            <a:endParaRPr lang="en-US"/>
          </a:p>
        </p:txBody>
      </p:sp>
      <p:sp>
        <p:nvSpPr>
          <p:cNvPr id="10" name="Footer Placeholder 7"/>
          <p:cNvSpPr>
            <a:spLocks noGrp="1"/>
          </p:cNvSpPr>
          <p:nvPr>
            <p:ph type="ftr" sz="quarter" idx="11"/>
          </p:nvPr>
        </p:nvSpPr>
        <p:spPr/>
        <p:txBody>
          <a:bodyPr/>
          <a:lstStyle>
            <a:lvl1pPr>
              <a:defRPr/>
            </a:lvl1pPr>
          </a:lstStyle>
          <a:p>
            <a:endParaRPr lang="en-US"/>
          </a:p>
        </p:txBody>
      </p:sp>
      <p:sp>
        <p:nvSpPr>
          <p:cNvPr id="11" name="Date Placeholder 6"/>
          <p:cNvSpPr>
            <a:spLocks noGrp="1"/>
          </p:cNvSpPr>
          <p:nvPr>
            <p:ph type="dt" sz="half" idx="12"/>
          </p:nvPr>
        </p:nvSpPr>
        <p:spPr/>
        <p:txBody>
          <a:bodyPr/>
          <a:lstStyle>
            <a:lvl1pPr>
              <a:defRPr/>
            </a:lvl1pPr>
          </a:lstStyle>
          <a:p>
            <a:fld id="{C794A9E4-C3FC-4D44-B580-5E891BAFB068}" type="datetime1">
              <a:rPr lang="en-US"/>
              <a:pPr/>
              <a:t>11/22/2009</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fld id="{BAA93FBD-4E50-4542-B40B-E236C3BF3FB4}" type="datetime1">
              <a:rPr lang="en-US"/>
              <a:pPr/>
              <a:t>11/22/2009</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F2EF847B-B43F-4CC1-86AE-BCE4E314F5D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fld id="{C943B01D-010A-448D-B2C5-9E74D1733D77}" type="datetime1">
              <a:rPr lang="en-US"/>
              <a:pPr/>
              <a:t>11/22/2009</a:t>
            </a:fld>
            <a:endParaRPr lang="en-US"/>
          </a:p>
        </p:txBody>
      </p:sp>
      <p:sp>
        <p:nvSpPr>
          <p:cNvPr id="3" name="Footer Placeholder 9"/>
          <p:cNvSpPr>
            <a:spLocks noGrp="1"/>
          </p:cNvSpPr>
          <p:nvPr>
            <p:ph type="ftr" sz="quarter" idx="11"/>
          </p:nvPr>
        </p:nvSpPr>
        <p:spPr/>
        <p:txBody>
          <a:bodyPr/>
          <a:lstStyle>
            <a:lvl1pPr>
              <a:defRPr/>
            </a:lvl1pPr>
          </a:lstStyle>
          <a:p>
            <a:endParaRPr lang="en-US"/>
          </a:p>
        </p:txBody>
      </p:sp>
      <p:sp>
        <p:nvSpPr>
          <p:cNvPr id="4" name="Slide Number Placeholder 21"/>
          <p:cNvSpPr>
            <a:spLocks noGrp="1"/>
          </p:cNvSpPr>
          <p:nvPr>
            <p:ph type="sldNum" sz="quarter" idx="12"/>
          </p:nvPr>
        </p:nvSpPr>
        <p:spPr/>
        <p:txBody>
          <a:bodyPr/>
          <a:lstStyle>
            <a:lvl1pPr>
              <a:defRPr/>
            </a:lvl1pPr>
          </a:lstStyle>
          <a:p>
            <a:fld id="{BB1FCCE6-6A0F-4ABE-A44E-1018F9F7A54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fld id="{E3851C58-1178-4C6B-A5B1-C57A83A138D1}" type="datetime1">
              <a:rPr lang="en-US"/>
              <a:pPr/>
              <a:t>11/22/2009</a:t>
            </a:fld>
            <a:endParaRPr lang="en-US"/>
          </a:p>
        </p:txBody>
      </p:sp>
      <p:sp>
        <p:nvSpPr>
          <p:cNvPr id="6" name="Slide Number Placeholder 8"/>
          <p:cNvSpPr>
            <a:spLocks noGrp="1"/>
          </p:cNvSpPr>
          <p:nvPr>
            <p:ph type="sldNum" sz="quarter" idx="11"/>
          </p:nvPr>
        </p:nvSpPr>
        <p:spPr/>
        <p:txBody>
          <a:bodyPr/>
          <a:lstStyle>
            <a:lvl1pPr>
              <a:defRPr/>
            </a:lvl1pPr>
          </a:lstStyle>
          <a:p>
            <a:fld id="{6D06B236-F5DC-4F29-B4A2-8BC4A569FC83}" type="slidenum">
              <a:rPr lang="en-US"/>
              <a:pPr/>
              <a:t>‹#›</a:t>
            </a:fld>
            <a:endParaRPr lang="en-US"/>
          </a:p>
        </p:txBody>
      </p:sp>
      <p:sp>
        <p:nvSpPr>
          <p:cNvPr id="7" name="Footer Placeholder 9"/>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fld id="{87FC9806-F36A-488F-B594-0A47C2291C17}" type="datetime1">
              <a:rPr lang="en-US"/>
              <a:pPr/>
              <a:t>11/22/2009</a:t>
            </a:fld>
            <a:endParaRPr lang="en-US"/>
          </a:p>
        </p:txBody>
      </p:sp>
      <p:sp>
        <p:nvSpPr>
          <p:cNvPr id="6" name="Slide Number Placeholder 8"/>
          <p:cNvSpPr>
            <a:spLocks noGrp="1"/>
          </p:cNvSpPr>
          <p:nvPr>
            <p:ph type="sldNum" sz="quarter" idx="11"/>
          </p:nvPr>
        </p:nvSpPr>
        <p:spPr/>
        <p:txBody>
          <a:bodyPr/>
          <a:lstStyle>
            <a:lvl1pPr>
              <a:defRPr/>
            </a:lvl1pPr>
          </a:lstStyle>
          <a:p>
            <a:fld id="{35CF8D6E-AE41-40DF-BD15-FFAF3E8E44E6}" type="slidenum">
              <a:rPr lang="en-US"/>
              <a:pPr/>
              <a:t>‹#›</a:t>
            </a:fld>
            <a:endParaRPr lang="en-US"/>
          </a:p>
        </p:txBody>
      </p:sp>
      <p:sp>
        <p:nvSpPr>
          <p:cNvPr id="7" name="Footer Placeholder 9"/>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tx2"/>
                </a:solidFill>
                <a:latin typeface="Constantia" pitchFamily="-65" charset="0"/>
              </a:defRPr>
            </a:lvl1pPr>
          </a:lstStyle>
          <a:p>
            <a:fld id="{CBA77012-C05B-4778-831D-D7B992606F79}" type="datetime1">
              <a:rPr lang="en-US"/>
              <a:pPr/>
              <a:t>11/22/2009</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Constantia" pitchFamily="-65" charset="0"/>
              </a:defRPr>
            </a:lvl1pPr>
          </a:lstStyle>
          <a:p>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wrap="square" lIns="0" tIns="0" rIns="0" bIns="0" numCol="1" anchor="ctr" anchorCtr="0" compatLnSpc="1">
            <a:prstTxWarp prst="textNoShape">
              <a:avLst/>
            </a:prstTxWarp>
            <a:noAutofit/>
          </a:bodyPr>
          <a:lstStyle>
            <a:lvl1pPr algn="ctr">
              <a:defRPr sz="1600">
                <a:solidFill>
                  <a:schemeClr val="tx2"/>
                </a:solidFill>
                <a:latin typeface="Constantia" pitchFamily="-65" charset="0"/>
              </a:defRPr>
            </a:lvl1pPr>
          </a:lstStyle>
          <a:p>
            <a:fld id="{42A717E2-3F18-4019-B77D-B07FCA38C3FB}" type="slidenum">
              <a:rPr lang="en-US"/>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wrap="square" lIns="91440" tIns="45720" rIns="91440" bIns="45720" numCol="1" anchor="b" anchorCtr="0" compatLnSpc="1">
            <a:prstTxWarp prst="textNoShape">
              <a:avLst/>
            </a:prstTxWarp>
            <a:normAutofit/>
          </a:bodyPr>
          <a:lstStyle/>
          <a:p>
            <a:pPr lvl="0"/>
            <a:r>
              <a:rPr lang="en-US" smtClean="0"/>
              <a:t>Click to edit Master title style</a:t>
            </a:r>
          </a:p>
        </p:txBody>
      </p:sp>
    </p:spTree>
  </p:cSld>
  <p:clrMap bg1="dk1" tx1="lt1" bg2="dk2" tx2="lt2" accent1="accent1" accent2="accent2" accent3="accent3" accent4="accent4" accent5="accent5" accent6="accent6" hlink="hlink" folHlink="folHlink"/>
  <p:sldLayoutIdLst>
    <p:sldLayoutId id="2147483700" r:id="rId1"/>
    <p:sldLayoutId id="2147483699" r:id="rId2"/>
    <p:sldLayoutId id="2147483701" r:id="rId3"/>
    <p:sldLayoutId id="2147483698" r:id="rId4"/>
    <p:sldLayoutId id="2147483702" r:id="rId5"/>
    <p:sldLayoutId id="2147483697" r:id="rId6"/>
    <p:sldLayoutId id="2147483696" r:id="rId7"/>
    <p:sldLayoutId id="2147483703" r:id="rId8"/>
    <p:sldLayoutId id="2147483704" r:id="rId9"/>
    <p:sldLayoutId id="2147483695" r:id="rId10"/>
    <p:sldLayoutId id="2147483694"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ＭＳ Ｐゴシック" pitchFamily="-65" charset="-128"/>
          <a:cs typeface="+mj-cs"/>
        </a:defRPr>
      </a:lvl1pPr>
      <a:lvl2pPr algn="l" rtl="0" fontAlgn="base">
        <a:spcBef>
          <a:spcPct val="0"/>
        </a:spcBef>
        <a:spcAft>
          <a:spcPct val="0"/>
        </a:spcAft>
        <a:defRPr sz="4200">
          <a:solidFill>
            <a:srgbClr val="F9F9F9"/>
          </a:solidFill>
          <a:latin typeface="Constantia" pitchFamily="-65" charset="0"/>
          <a:ea typeface="ＭＳ Ｐゴシック" pitchFamily="-65" charset="-128"/>
        </a:defRPr>
      </a:lvl2pPr>
      <a:lvl3pPr algn="l" rtl="0" fontAlgn="base">
        <a:spcBef>
          <a:spcPct val="0"/>
        </a:spcBef>
        <a:spcAft>
          <a:spcPct val="0"/>
        </a:spcAft>
        <a:defRPr sz="4200">
          <a:solidFill>
            <a:srgbClr val="F9F9F9"/>
          </a:solidFill>
          <a:latin typeface="Constantia" pitchFamily="-65" charset="0"/>
          <a:ea typeface="ＭＳ Ｐゴシック" pitchFamily="-65" charset="-128"/>
        </a:defRPr>
      </a:lvl3pPr>
      <a:lvl4pPr algn="l" rtl="0" fontAlgn="base">
        <a:spcBef>
          <a:spcPct val="0"/>
        </a:spcBef>
        <a:spcAft>
          <a:spcPct val="0"/>
        </a:spcAft>
        <a:defRPr sz="4200">
          <a:solidFill>
            <a:srgbClr val="F9F9F9"/>
          </a:solidFill>
          <a:latin typeface="Constantia" pitchFamily="-65" charset="0"/>
          <a:ea typeface="ＭＳ Ｐゴシック" pitchFamily="-65" charset="-128"/>
        </a:defRPr>
      </a:lvl4pPr>
      <a:lvl5pPr algn="l" rtl="0" fontAlgn="base">
        <a:spcBef>
          <a:spcPct val="0"/>
        </a:spcBef>
        <a:spcAft>
          <a:spcPct val="0"/>
        </a:spcAft>
        <a:defRPr sz="4200">
          <a:solidFill>
            <a:srgbClr val="F9F9F9"/>
          </a:solidFill>
          <a:latin typeface="Constantia" pitchFamily="-65" charset="0"/>
          <a:ea typeface="ＭＳ Ｐゴシック" pitchFamily="-65" charset="-128"/>
        </a:defRPr>
      </a:lvl5pPr>
      <a:lvl6pPr marL="457200" algn="l" rtl="0" fontAlgn="base">
        <a:spcBef>
          <a:spcPct val="0"/>
        </a:spcBef>
        <a:spcAft>
          <a:spcPct val="0"/>
        </a:spcAft>
        <a:defRPr sz="4200">
          <a:solidFill>
            <a:srgbClr val="F9F9F9"/>
          </a:solidFill>
          <a:latin typeface="Constantia" pitchFamily="-65" charset="0"/>
          <a:ea typeface="ＭＳ Ｐゴシック" pitchFamily="-65" charset="-128"/>
        </a:defRPr>
      </a:lvl6pPr>
      <a:lvl7pPr marL="914400" algn="l" rtl="0" fontAlgn="base">
        <a:spcBef>
          <a:spcPct val="0"/>
        </a:spcBef>
        <a:spcAft>
          <a:spcPct val="0"/>
        </a:spcAft>
        <a:defRPr sz="4200">
          <a:solidFill>
            <a:srgbClr val="F9F9F9"/>
          </a:solidFill>
          <a:latin typeface="Constantia" pitchFamily="-65" charset="0"/>
          <a:ea typeface="ＭＳ Ｐゴシック" pitchFamily="-65" charset="-128"/>
        </a:defRPr>
      </a:lvl7pPr>
      <a:lvl8pPr marL="1371600" algn="l" rtl="0" fontAlgn="base">
        <a:spcBef>
          <a:spcPct val="0"/>
        </a:spcBef>
        <a:spcAft>
          <a:spcPct val="0"/>
        </a:spcAft>
        <a:defRPr sz="4200">
          <a:solidFill>
            <a:srgbClr val="F9F9F9"/>
          </a:solidFill>
          <a:latin typeface="Constantia" pitchFamily="-65" charset="0"/>
          <a:ea typeface="ＭＳ Ｐゴシック" pitchFamily="-65" charset="-128"/>
        </a:defRPr>
      </a:lvl8pPr>
      <a:lvl9pPr marL="1828800" algn="l" rtl="0" fontAlgn="base">
        <a:spcBef>
          <a:spcPct val="0"/>
        </a:spcBef>
        <a:spcAft>
          <a:spcPct val="0"/>
        </a:spcAft>
        <a:defRPr sz="4200">
          <a:solidFill>
            <a:srgbClr val="F9F9F9"/>
          </a:solidFill>
          <a:latin typeface="Constantia" pitchFamily="-65" charset="0"/>
          <a:ea typeface="ＭＳ Ｐゴシック" pitchFamily="-65" charset="-128"/>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ＭＳ Ｐゴシック" pitchFamily="-65" charset="-128"/>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ＭＳ Ｐゴシック" pitchFamily="-65" charset="-128"/>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ＭＳ Ｐゴシック" pitchFamily="-65" charset="-128"/>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ＭＳ Ｐゴシック" pitchFamily="-65" charset="-128"/>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ＭＳ Ｐゴシック" pitchFamily="-65" charset="-128"/>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wordstonetreerock.jpg"/>
          <p:cNvPicPr>
            <a:picLocks noChangeAspect="1"/>
          </p:cNvPicPr>
          <p:nvPr/>
        </p:nvPicPr>
        <p:blipFill>
          <a:blip r:embed="rId2"/>
          <a:stretch>
            <a:fillRect/>
          </a:stretch>
        </p:blipFill>
        <p:spPr>
          <a:xfrm>
            <a:off x="228600" y="9524"/>
            <a:ext cx="8599835" cy="5324476"/>
          </a:xfrm>
          <a:prstGeom prst="rect">
            <a:avLst/>
          </a:prstGeom>
          <a:effectLst>
            <a:softEdge rad="381000"/>
          </a:effectLst>
        </p:spPr>
      </p:pic>
      <p:sp>
        <p:nvSpPr>
          <p:cNvPr id="2" name="Title 1"/>
          <p:cNvSpPr>
            <a:spLocks noGrp="1"/>
          </p:cNvSpPr>
          <p:nvPr>
            <p:ph type="ctrTitle" idx="4294967295"/>
          </p:nvPr>
        </p:nvSpPr>
        <p:spPr>
          <a:xfrm>
            <a:off x="1149350" y="3227387"/>
            <a:ext cx="6762750" cy="1470025"/>
          </a:xfrm>
        </p:spPr>
        <p:txBody>
          <a:bodyPr/>
          <a:lstStyle/>
          <a:p>
            <a:pPr fontAlgn="auto">
              <a:spcAft>
                <a:spcPts val="0"/>
              </a:spcAft>
              <a:defRPr/>
            </a:pPr>
            <a:r>
              <a:rPr dirty="0" smtClean="0">
                <a:ea typeface="+mj-ea"/>
              </a:rPr>
              <a:t>ARTHURIAN MYTHOLOGY</a:t>
            </a:r>
            <a:br>
              <a:rPr dirty="0" smtClean="0">
                <a:ea typeface="+mj-ea"/>
              </a:rPr>
            </a:br>
            <a:r>
              <a:rPr dirty="0" smtClean="0">
                <a:ea typeface="+mj-ea"/>
              </a:rPr>
              <a:t>	By Mrs. Anne </a:t>
            </a:r>
            <a:r>
              <a:rPr dirty="0" err="1" smtClean="0">
                <a:ea typeface="+mj-ea"/>
              </a:rPr>
              <a:t>Rogalski</a:t>
            </a:r>
            <a:endParaRPr dirty="0">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king_arthur_3.jpg"/>
          <p:cNvPicPr>
            <a:picLocks noChangeAspect="1"/>
          </p:cNvPicPr>
          <p:nvPr/>
        </p:nvPicPr>
        <p:blipFill>
          <a:blip r:embed="rId2">
            <a:lum contrast="26000"/>
            <a:alphaModFix amt="82000"/>
          </a:blip>
          <a:stretch>
            <a:fillRect/>
          </a:stretch>
        </p:blipFill>
        <p:spPr>
          <a:xfrm>
            <a:off x="6481318" y="533400"/>
            <a:ext cx="1881632" cy="2713892"/>
          </a:xfrm>
          <a:prstGeom prst="rect">
            <a:avLst/>
          </a:prstGeom>
          <a:solidFill>
            <a:schemeClr val="tx1"/>
          </a:solidFill>
          <a:ln w="3175" cap="rnd" cmpd="sng">
            <a:solidFill>
              <a:schemeClr val="tx1">
                <a:alpha val="98000"/>
              </a:schemeClr>
            </a:solidFill>
            <a:prstDash val="solid"/>
            <a:round/>
          </a:ln>
          <a:effectLst>
            <a:outerShdw blurRad="50800" dist="330200" dir="2700000" algn="tl" rotWithShape="0">
              <a:srgbClr val="000000">
                <a:alpha val="20000"/>
              </a:srgbClr>
            </a:outerShdw>
            <a:softEdge rad="241300"/>
          </a:effectLst>
        </p:spPr>
      </p:pic>
      <p:sp>
        <p:nvSpPr>
          <p:cNvPr id="2" name="Title 1"/>
          <p:cNvSpPr>
            <a:spLocks noGrp="1"/>
          </p:cNvSpPr>
          <p:nvPr>
            <p:ph type="title"/>
          </p:nvPr>
        </p:nvSpPr>
        <p:spPr/>
        <p:txBody>
          <a:bodyPr/>
          <a:lstStyle/>
          <a:p>
            <a:pPr fontAlgn="auto">
              <a:spcAft>
                <a:spcPts val="0"/>
              </a:spcAft>
              <a:defRPr/>
            </a:pPr>
            <a:r>
              <a:rPr smtClean="0">
                <a:ea typeface="+mj-ea"/>
              </a:rPr>
              <a:t>The Legend of Arthur</a:t>
            </a:r>
            <a:endParaRPr>
              <a:ea typeface="+mj-ea"/>
            </a:endParaRPr>
          </a:p>
        </p:txBody>
      </p:sp>
      <p:sp>
        <p:nvSpPr>
          <p:cNvPr id="14340" name="TextBox 4"/>
          <p:cNvSpPr txBox="1">
            <a:spLocks noChangeArrowheads="1"/>
          </p:cNvSpPr>
          <p:nvPr/>
        </p:nvSpPr>
        <p:spPr bwMode="auto">
          <a:xfrm>
            <a:off x="685800" y="1828800"/>
            <a:ext cx="5566918" cy="4247317"/>
          </a:xfrm>
          <a:prstGeom prst="rect">
            <a:avLst/>
          </a:prstGeom>
          <a:noFill/>
          <a:ln w="9525">
            <a:noFill/>
            <a:miter lim="800000"/>
            <a:headEnd/>
            <a:tailEnd/>
          </a:ln>
        </p:spPr>
        <p:txBody>
          <a:bodyPr wrap="square">
            <a:spAutoFit/>
          </a:bodyPr>
          <a:lstStyle/>
          <a:p>
            <a:r>
              <a:rPr lang="en-US" dirty="0">
                <a:latin typeface="Constantia" pitchFamily="-65" charset="0"/>
              </a:rPr>
              <a:t>First mention of Arthur was as Celtic king or chieftain who lived in England during the 6</a:t>
            </a:r>
            <a:r>
              <a:rPr lang="en-US" baseline="30000" dirty="0">
                <a:latin typeface="Constantia" pitchFamily="-65" charset="0"/>
              </a:rPr>
              <a:t>th</a:t>
            </a:r>
            <a:r>
              <a:rPr lang="en-US" dirty="0">
                <a:latin typeface="Constantia" pitchFamily="-65" charset="0"/>
              </a:rPr>
              <a:t> century and led his warriors against invading Saxons  </a:t>
            </a:r>
          </a:p>
          <a:p>
            <a:endParaRPr lang="en-US" dirty="0">
              <a:latin typeface="Constantia" pitchFamily="-65" charset="0"/>
            </a:endParaRPr>
          </a:p>
          <a:p>
            <a:r>
              <a:rPr lang="en-US" dirty="0">
                <a:latin typeface="Constantia" pitchFamily="-65" charset="0"/>
              </a:rPr>
              <a:t>Current day understanding of Arthur can be traced back to a semi-historical text, History of the Kings of Britain, written in 1135 by Geoffrey of Monmouth</a:t>
            </a:r>
          </a:p>
          <a:p>
            <a:endParaRPr lang="en-US" dirty="0">
              <a:latin typeface="Constantia" pitchFamily="-65" charset="0"/>
            </a:endParaRPr>
          </a:p>
          <a:p>
            <a:r>
              <a:rPr lang="en-US" dirty="0">
                <a:latin typeface="Constantia" pitchFamily="-65" charset="0"/>
              </a:rPr>
              <a:t>Several versions of King Arthur’s origins exist, but all may be untrue</a:t>
            </a:r>
          </a:p>
          <a:p>
            <a:endParaRPr lang="en-US" dirty="0">
              <a:latin typeface="Constantia" pitchFamily="-65" charset="0"/>
            </a:endParaRPr>
          </a:p>
          <a:p>
            <a:r>
              <a:rPr lang="en-US" dirty="0">
                <a:latin typeface="Constantia" pitchFamily="-65" charset="0"/>
              </a:rPr>
              <a:t>Based on a chivalrous society where duty and honor are key characteristics</a:t>
            </a:r>
          </a:p>
          <a:p>
            <a:endParaRPr lang="en-US" dirty="0">
              <a:latin typeface="Constantia" pitchFamily="-65" charset="0"/>
            </a:endParaRPr>
          </a:p>
          <a:p>
            <a:endParaRPr lang="en-US" dirty="0">
              <a:latin typeface="Constantia" pitchFamily="-65"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edieval_Couple.jpg"/>
          <p:cNvPicPr>
            <a:picLocks noChangeAspect="1"/>
          </p:cNvPicPr>
          <p:nvPr/>
        </p:nvPicPr>
        <p:blipFill>
          <a:blip r:embed="rId2">
            <a:lum bright="-8000" contrast="20000"/>
            <a:alphaModFix amt="85000"/>
          </a:blip>
          <a:stretch>
            <a:fillRect/>
          </a:stretch>
        </p:blipFill>
        <p:spPr>
          <a:xfrm>
            <a:off x="6858000" y="381000"/>
            <a:ext cx="1981200" cy="3084786"/>
          </a:xfrm>
          <a:prstGeom prst="rect">
            <a:avLst/>
          </a:prstGeom>
          <a:solidFill>
            <a:srgbClr val="000000"/>
          </a:solidFill>
          <a:ln w="190500" cap="sq">
            <a:solidFill>
              <a:schemeClr val="tx1">
                <a:alpha val="29000"/>
              </a:schemeClr>
            </a:solidFill>
            <a:miter lim="800000"/>
          </a:ln>
          <a:effectLst>
            <a:outerShdw blurRad="63500" dist="38100" dir="2700000" algn="br">
              <a:srgbClr val="000000">
                <a:alpha val="41000"/>
              </a:srgbClr>
            </a:outerShdw>
          </a:effectLst>
          <a:scene3d>
            <a:camera prst="orthographicFront"/>
            <a:lightRig rig="twoPt" dir="t">
              <a:rot lat="0" lon="0" rev="7200000"/>
            </a:lightRig>
          </a:scene3d>
          <a:sp3d contourW="12700">
            <a:bevelT w="25400" h="19050" prst="hardEdge"/>
            <a:contourClr>
              <a:srgbClr val="969696"/>
            </a:contourClr>
          </a:sp3d>
        </p:spPr>
      </p:pic>
      <p:sp>
        <p:nvSpPr>
          <p:cNvPr id="2" name="Title 1"/>
          <p:cNvSpPr>
            <a:spLocks noGrp="1"/>
          </p:cNvSpPr>
          <p:nvPr>
            <p:ph type="title"/>
          </p:nvPr>
        </p:nvSpPr>
        <p:spPr/>
        <p:txBody>
          <a:bodyPr/>
          <a:lstStyle/>
          <a:p>
            <a:pPr fontAlgn="auto">
              <a:spcAft>
                <a:spcPts val="0"/>
              </a:spcAft>
              <a:defRPr/>
            </a:pPr>
            <a:r>
              <a:rPr smtClean="0">
                <a:ea typeface="+mj-ea"/>
              </a:rPr>
              <a:t>Courtly Love</a:t>
            </a:r>
            <a:endParaRPr>
              <a:ea typeface="+mj-ea"/>
            </a:endParaRPr>
          </a:p>
        </p:txBody>
      </p:sp>
      <p:sp>
        <p:nvSpPr>
          <p:cNvPr id="15364" name="TextBox 3"/>
          <p:cNvSpPr txBox="1">
            <a:spLocks noChangeArrowheads="1"/>
          </p:cNvSpPr>
          <p:nvPr/>
        </p:nvSpPr>
        <p:spPr bwMode="auto">
          <a:xfrm>
            <a:off x="457200" y="1619126"/>
            <a:ext cx="5943600" cy="3693319"/>
          </a:xfrm>
          <a:prstGeom prst="rect">
            <a:avLst/>
          </a:prstGeom>
          <a:noFill/>
          <a:ln w="9525">
            <a:noFill/>
            <a:miter lim="800000"/>
            <a:headEnd/>
            <a:tailEnd/>
          </a:ln>
        </p:spPr>
        <p:txBody>
          <a:bodyPr wrap="square">
            <a:spAutoFit/>
          </a:bodyPr>
          <a:lstStyle/>
          <a:p>
            <a:r>
              <a:rPr lang="en-US" dirty="0">
                <a:latin typeface="Constantia" pitchFamily="-65" charset="0"/>
              </a:rPr>
              <a:t>Refers to a relationship between knight and Lord</a:t>
            </a:r>
          </a:p>
          <a:p>
            <a:endParaRPr lang="en-US" dirty="0">
              <a:latin typeface="Constantia" pitchFamily="-65" charset="0"/>
            </a:endParaRPr>
          </a:p>
          <a:p>
            <a:r>
              <a:rPr lang="en-US" dirty="0">
                <a:latin typeface="Constantia" pitchFamily="-65" charset="0"/>
              </a:rPr>
              <a:t>The knight, being a good and obedient servant, extends this service to the ladies of the court</a:t>
            </a:r>
          </a:p>
          <a:p>
            <a:endParaRPr lang="en-US" dirty="0">
              <a:latin typeface="Constantia" pitchFamily="-65" charset="0"/>
            </a:endParaRPr>
          </a:p>
          <a:p>
            <a:r>
              <a:rPr lang="en-US" dirty="0">
                <a:latin typeface="Constantia" pitchFamily="-65" charset="0"/>
              </a:rPr>
              <a:t>Women are in control of the relationship; they can deny or return affection</a:t>
            </a:r>
          </a:p>
          <a:p>
            <a:endParaRPr lang="en-US" dirty="0">
              <a:latin typeface="Constantia" pitchFamily="-65" charset="0"/>
            </a:endParaRPr>
          </a:p>
          <a:p>
            <a:r>
              <a:rPr lang="en-US" dirty="0">
                <a:latin typeface="Constantia" pitchFamily="-65" charset="0"/>
              </a:rPr>
              <a:t>Men served the women as they would their Lord (both earthly and heavenly)</a:t>
            </a:r>
          </a:p>
          <a:p>
            <a:endParaRPr lang="en-US" dirty="0">
              <a:latin typeface="Constantia" pitchFamily="-65" charset="0"/>
            </a:endParaRPr>
          </a:p>
          <a:p>
            <a:r>
              <a:rPr lang="en-US" dirty="0">
                <a:latin typeface="Constantia" pitchFamily="-65" charset="0"/>
              </a:rPr>
              <a:t>A knight had to win a woman’s love through valiant deeds and gifts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ea typeface="+mj-ea"/>
              </a:rPr>
              <a:t>Courtly Love (cont)</a:t>
            </a:r>
            <a:endParaRPr>
              <a:ea typeface="+mj-ea"/>
            </a:endParaRPr>
          </a:p>
        </p:txBody>
      </p:sp>
      <p:sp>
        <p:nvSpPr>
          <p:cNvPr id="16387" name="TextBox 4"/>
          <p:cNvSpPr txBox="1">
            <a:spLocks noChangeArrowheads="1"/>
          </p:cNvSpPr>
          <p:nvPr/>
        </p:nvSpPr>
        <p:spPr bwMode="auto">
          <a:xfrm>
            <a:off x="685800" y="1905000"/>
            <a:ext cx="6629400" cy="4246563"/>
          </a:xfrm>
          <a:prstGeom prst="rect">
            <a:avLst/>
          </a:prstGeom>
          <a:noFill/>
          <a:ln w="9525">
            <a:noFill/>
            <a:miter lim="800000"/>
            <a:headEnd/>
            <a:tailEnd/>
          </a:ln>
        </p:spPr>
        <p:txBody>
          <a:bodyPr>
            <a:spAutoFit/>
          </a:bodyPr>
          <a:lstStyle/>
          <a:p>
            <a:r>
              <a:rPr lang="en-US" dirty="0">
                <a:latin typeface="Constantia" pitchFamily="-65" charset="0"/>
              </a:rPr>
              <a:t>Courtly love was not the same as married love</a:t>
            </a:r>
          </a:p>
          <a:p>
            <a:endParaRPr lang="en-US" dirty="0">
              <a:latin typeface="Constantia" pitchFamily="-65" charset="0"/>
            </a:endParaRPr>
          </a:p>
          <a:p>
            <a:r>
              <a:rPr lang="en-US" dirty="0">
                <a:latin typeface="Constantia" pitchFamily="-65" charset="0"/>
              </a:rPr>
              <a:t>Love changed when one married</a:t>
            </a:r>
          </a:p>
          <a:p>
            <a:endParaRPr lang="en-US" dirty="0">
              <a:latin typeface="Constantia" pitchFamily="-65" charset="0"/>
            </a:endParaRPr>
          </a:p>
          <a:p>
            <a:r>
              <a:rPr lang="en-US" dirty="0">
                <a:latin typeface="Constantia" pitchFamily="-65" charset="0"/>
              </a:rPr>
              <a:t>Most marriages were not based on love, but socio-economic forces, practical issues, and dynastic concerns</a:t>
            </a:r>
          </a:p>
          <a:p>
            <a:endParaRPr lang="en-US" dirty="0">
              <a:latin typeface="Constantia" pitchFamily="-65" charset="0"/>
            </a:endParaRPr>
          </a:p>
          <a:p>
            <a:r>
              <a:rPr lang="en-US" dirty="0">
                <a:latin typeface="Constantia" pitchFamily="-65" charset="0"/>
              </a:rPr>
              <a:t>Courtly love may have provided a model for the unmarried landless younger brothers, giving them an outlet for appropriate behavior towards their feudal lord’s wife and keeping them from stealing or raping women in the countryside</a:t>
            </a:r>
          </a:p>
          <a:p>
            <a:endParaRPr lang="en-US" dirty="0">
              <a:latin typeface="Constantia" pitchFamily="-65" charset="0"/>
            </a:endParaRPr>
          </a:p>
          <a:p>
            <a:endParaRPr lang="en-US" dirty="0">
              <a:latin typeface="Constantia" pitchFamily="-65" charset="0"/>
            </a:endParaRPr>
          </a:p>
          <a:p>
            <a:endParaRPr lang="en-US" dirty="0">
              <a:latin typeface="Constantia" pitchFamily="-65" charset="0"/>
            </a:endParaRPr>
          </a:p>
          <a:p>
            <a:endParaRPr lang="en-US" dirty="0">
              <a:latin typeface="Constantia" pitchFamily="-65" charset="0"/>
            </a:endParaRPr>
          </a:p>
        </p:txBody>
      </p:sp>
      <p:pic>
        <p:nvPicPr>
          <p:cNvPr id="6" name="Picture 5" descr="chivalry.jpg"/>
          <p:cNvPicPr>
            <a:picLocks noChangeAspect="1"/>
          </p:cNvPicPr>
          <p:nvPr/>
        </p:nvPicPr>
        <p:blipFill>
          <a:blip r:embed="rId2"/>
          <a:stretch>
            <a:fillRect/>
          </a:stretch>
        </p:blipFill>
        <p:spPr>
          <a:xfrm>
            <a:off x="5867400" y="381000"/>
            <a:ext cx="2971957" cy="2266117"/>
          </a:xfrm>
          <a:prstGeom prst="rect">
            <a:avLst/>
          </a:prstGeom>
          <a:effectLst>
            <a:glow rad="254000">
              <a:schemeClr val="tx1">
                <a:alpha val="36000"/>
              </a:schemeClr>
            </a:glow>
            <a:softEdge rad="508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ivalry-2.jpg"/>
          <p:cNvPicPr>
            <a:picLocks noChangeAspect="1"/>
          </p:cNvPicPr>
          <p:nvPr/>
        </p:nvPicPr>
        <p:blipFill>
          <a:blip r:embed="rId2"/>
          <a:stretch>
            <a:fillRect/>
          </a:stretch>
        </p:blipFill>
        <p:spPr>
          <a:xfrm>
            <a:off x="6324600" y="457200"/>
            <a:ext cx="2133600" cy="3038246"/>
          </a:xfrm>
          <a:prstGeom prst="rect">
            <a:avLst/>
          </a:prstGeom>
          <a:effectLst>
            <a:reflection stA="50000" endPos="75000" dist="12700" dir="5400000" sy="-100000" algn="bl" rotWithShape="0"/>
            <a:softEdge rad="190500"/>
          </a:effectLst>
          <a:scene3d>
            <a:camera prst="obliqueBottomLeft"/>
            <a:lightRig rig="threePt" dir="t"/>
          </a:scene3d>
          <a:sp3d>
            <a:contourClr>
              <a:schemeClr val="tx1"/>
            </a:contourClr>
          </a:sp3d>
        </p:spPr>
      </p:pic>
      <p:sp>
        <p:nvSpPr>
          <p:cNvPr id="2" name="Title 1"/>
          <p:cNvSpPr>
            <a:spLocks noGrp="1"/>
          </p:cNvSpPr>
          <p:nvPr>
            <p:ph type="title"/>
          </p:nvPr>
        </p:nvSpPr>
        <p:spPr/>
        <p:txBody>
          <a:bodyPr/>
          <a:lstStyle/>
          <a:p>
            <a:pPr fontAlgn="auto">
              <a:spcAft>
                <a:spcPts val="0"/>
              </a:spcAft>
              <a:defRPr/>
            </a:pPr>
            <a:r>
              <a:rPr dirty="0" smtClean="0">
                <a:ea typeface="+mj-ea"/>
              </a:rPr>
              <a:t>Chivalry</a:t>
            </a:r>
            <a:endParaRPr dirty="0">
              <a:ea typeface="+mj-ea"/>
            </a:endParaRPr>
          </a:p>
        </p:txBody>
      </p:sp>
      <p:sp>
        <p:nvSpPr>
          <p:cNvPr id="17412" name="TextBox 3"/>
          <p:cNvSpPr txBox="1">
            <a:spLocks noChangeArrowheads="1"/>
          </p:cNvSpPr>
          <p:nvPr/>
        </p:nvSpPr>
        <p:spPr bwMode="auto">
          <a:xfrm>
            <a:off x="457200" y="1676400"/>
            <a:ext cx="5867400" cy="3416320"/>
          </a:xfrm>
          <a:prstGeom prst="rect">
            <a:avLst/>
          </a:prstGeom>
          <a:noFill/>
          <a:ln w="9525">
            <a:noFill/>
            <a:miter lim="800000"/>
            <a:headEnd/>
            <a:tailEnd/>
          </a:ln>
        </p:spPr>
        <p:txBody>
          <a:bodyPr wrap="square">
            <a:spAutoFit/>
          </a:bodyPr>
          <a:lstStyle/>
          <a:p>
            <a:r>
              <a:rPr lang="en-US" dirty="0">
                <a:latin typeface="Constantia" pitchFamily="-65" charset="0"/>
              </a:rPr>
              <a:t>A Knight’s Code</a:t>
            </a:r>
          </a:p>
          <a:p>
            <a:r>
              <a:rPr lang="en-US" dirty="0">
                <a:latin typeface="Constantia" pitchFamily="-65" charset="0"/>
              </a:rPr>
              <a:t>	 according to Henry Gilbert, author of King Arthur’s </a:t>
            </a:r>
            <a:r>
              <a:rPr lang="en-US" dirty="0" smtClean="0">
                <a:latin typeface="Constantia" pitchFamily="-65" charset="0"/>
              </a:rPr>
              <a:t>	Knights</a:t>
            </a:r>
            <a:endParaRPr lang="en-US" dirty="0">
              <a:latin typeface="Constantia" pitchFamily="-65" charset="0"/>
            </a:endParaRPr>
          </a:p>
          <a:p>
            <a:endParaRPr lang="en-US" dirty="0">
              <a:latin typeface="Constantia" pitchFamily="-65" charset="0"/>
            </a:endParaRPr>
          </a:p>
          <a:p>
            <a:r>
              <a:rPr lang="en-US" dirty="0">
                <a:latin typeface="Constantia" pitchFamily="-65" charset="0"/>
              </a:rPr>
              <a:t>“The duties of a ‘good and faithful knight’ were quite simple, but they were often very hard to perform.  They were: to protect the distressed, to speak the truth, to keep his word to all, to be courteous and gentle to women, to defend right against might, and to do or say nothing that should sully the fair name of Christian knighthood.”</a:t>
            </a:r>
          </a:p>
          <a:p>
            <a:endParaRPr lang="en-US" dirty="0">
              <a:latin typeface="Constantia" pitchFamily="-65" charset="0"/>
            </a:endParaRPr>
          </a:p>
          <a:p>
            <a:r>
              <a:rPr lang="en-US" dirty="0">
                <a:latin typeface="Constantia" pitchFamily="-65" charset="0"/>
              </a:rPr>
              <a:t>(refer to handout for additional codes)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1026"/>
          <p:cNvSpPr txBox="1">
            <a:spLocks noChangeArrowheads="1"/>
          </p:cNvSpPr>
          <p:nvPr/>
        </p:nvSpPr>
        <p:spPr bwMode="auto">
          <a:xfrm>
            <a:off x="990600" y="776288"/>
            <a:ext cx="7239000" cy="579437"/>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The Round Table</a:t>
            </a:r>
          </a:p>
        </p:txBody>
      </p:sp>
      <p:sp>
        <p:nvSpPr>
          <p:cNvPr id="28675" name="Text Box 1027"/>
          <p:cNvSpPr txBox="1">
            <a:spLocks noChangeArrowheads="1"/>
          </p:cNvSpPr>
          <p:nvPr/>
        </p:nvSpPr>
        <p:spPr bwMode="auto">
          <a:xfrm>
            <a:off x="990600" y="2133600"/>
            <a:ext cx="3352800" cy="3940175"/>
          </a:xfrm>
          <a:prstGeom prst="rect">
            <a:avLst/>
          </a:prstGeom>
          <a:noFill/>
          <a:ln w="9525">
            <a:noFill/>
            <a:miter lim="800000"/>
            <a:headEnd/>
            <a:tailEnd/>
          </a:ln>
          <a:effectLst/>
        </p:spPr>
        <p:txBody>
          <a:bodyPr>
            <a:spAutoFit/>
          </a:bodyPr>
          <a:lstStyle/>
          <a:p>
            <a:pPr>
              <a:spcBef>
                <a:spcPct val="50000"/>
              </a:spcBef>
            </a:pPr>
            <a:r>
              <a:rPr lang="en-US">
                <a:latin typeface="Constantia" pitchFamily="-65" charset="0"/>
              </a:rPr>
              <a:t>The Round Table was a wedding gift given to King Arthur by his father-in-law.</a:t>
            </a:r>
          </a:p>
          <a:p>
            <a:pPr>
              <a:spcBef>
                <a:spcPct val="50000"/>
              </a:spcBef>
            </a:pPr>
            <a:endParaRPr lang="en-US">
              <a:latin typeface="Constantia" pitchFamily="-65" charset="0"/>
            </a:endParaRPr>
          </a:p>
          <a:p>
            <a:pPr>
              <a:spcBef>
                <a:spcPct val="50000"/>
              </a:spcBef>
            </a:pPr>
            <a:r>
              <a:rPr lang="en-US">
                <a:latin typeface="Constantia" pitchFamily="-65" charset="0"/>
              </a:rPr>
              <a:t>It was magical and could seat 50 – 150 knights at a time (table expanded/contracted).</a:t>
            </a:r>
          </a:p>
          <a:p>
            <a:pPr>
              <a:spcBef>
                <a:spcPct val="50000"/>
              </a:spcBef>
            </a:pPr>
            <a:endParaRPr lang="en-US">
              <a:latin typeface="Constantia" pitchFamily="-65" charset="0"/>
            </a:endParaRPr>
          </a:p>
          <a:p>
            <a:pPr>
              <a:spcBef>
                <a:spcPct val="50000"/>
              </a:spcBef>
            </a:pPr>
            <a:r>
              <a:rPr lang="en-US">
                <a:latin typeface="Constantia" pitchFamily="-65" charset="0"/>
              </a:rPr>
              <a:t>Whenever a new knight joined the table, his name appeared on the back of one of the chairs.</a:t>
            </a:r>
          </a:p>
        </p:txBody>
      </p:sp>
      <p:pic>
        <p:nvPicPr>
          <p:cNvPr id="28676" name="Picture 1028" descr="H:\My Pictures\etains_du_graal_round_table.jpg"/>
          <p:cNvPicPr>
            <a:picLocks noChangeAspect="1" noChangeArrowheads="1"/>
          </p:cNvPicPr>
          <p:nvPr/>
        </p:nvPicPr>
        <p:blipFill>
          <a:blip r:embed="rId2"/>
          <a:srcRect/>
          <a:stretch>
            <a:fillRect/>
          </a:stretch>
        </p:blipFill>
        <p:spPr bwMode="auto">
          <a:xfrm>
            <a:off x="4343400" y="2590800"/>
            <a:ext cx="4102100" cy="26447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762000" y="776288"/>
            <a:ext cx="7010400" cy="579437"/>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The Round Table (cont.)</a:t>
            </a:r>
          </a:p>
        </p:txBody>
      </p:sp>
      <p:sp>
        <p:nvSpPr>
          <p:cNvPr id="34819" name="Text Box 3"/>
          <p:cNvSpPr txBox="1">
            <a:spLocks noChangeArrowheads="1"/>
          </p:cNvSpPr>
          <p:nvPr/>
        </p:nvSpPr>
        <p:spPr bwMode="auto">
          <a:xfrm>
            <a:off x="1066800" y="1981200"/>
            <a:ext cx="3810000" cy="4351338"/>
          </a:xfrm>
          <a:prstGeom prst="rect">
            <a:avLst/>
          </a:prstGeom>
          <a:noFill/>
          <a:ln w="9525">
            <a:noFill/>
            <a:miter lim="800000"/>
            <a:headEnd/>
            <a:tailEnd/>
          </a:ln>
          <a:effectLst/>
        </p:spPr>
        <p:txBody>
          <a:bodyPr>
            <a:spAutoFit/>
          </a:bodyPr>
          <a:lstStyle/>
          <a:p>
            <a:pPr>
              <a:spcBef>
                <a:spcPct val="50000"/>
              </a:spcBef>
            </a:pPr>
            <a:r>
              <a:rPr lang="en-US"/>
              <a:t>Celtic warriors often met in circles to avoid fighting over who was the superior one.</a:t>
            </a:r>
          </a:p>
          <a:p>
            <a:pPr>
              <a:spcBef>
                <a:spcPct val="50000"/>
              </a:spcBef>
            </a:pPr>
            <a:endParaRPr lang="en-US"/>
          </a:p>
          <a:p>
            <a:pPr>
              <a:spcBef>
                <a:spcPct val="50000"/>
              </a:spcBef>
            </a:pPr>
            <a:r>
              <a:rPr lang="en-US"/>
              <a:t>There is no "head of the table" at a round table, so no one person is at a privileged position. Therefore the knights were all peers and there was no "leader" as there was at many other medieval tables where the guests were seated according to rank, with the lowest sitting farthest from the head.</a:t>
            </a:r>
          </a:p>
          <a:p>
            <a:pPr>
              <a:spcBef>
                <a:spcPct val="50000"/>
              </a:spcBef>
            </a:pPr>
            <a:endParaRPr lang="en-US"/>
          </a:p>
        </p:txBody>
      </p:sp>
      <p:pic>
        <p:nvPicPr>
          <p:cNvPr id="34820" name="Picture 4" descr="H:\My Pictures\round table.jpg"/>
          <p:cNvPicPr>
            <a:picLocks noChangeAspect="1" noChangeArrowheads="1"/>
          </p:cNvPicPr>
          <p:nvPr/>
        </p:nvPicPr>
        <p:blipFill>
          <a:blip r:embed="rId2"/>
          <a:srcRect/>
          <a:stretch>
            <a:fillRect/>
          </a:stretch>
        </p:blipFill>
        <p:spPr bwMode="auto">
          <a:xfrm>
            <a:off x="5181600" y="2133600"/>
            <a:ext cx="3076575" cy="374173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990600" y="836613"/>
            <a:ext cx="7315200" cy="579437"/>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The Round Table (cont.)</a:t>
            </a:r>
          </a:p>
        </p:txBody>
      </p:sp>
      <p:sp>
        <p:nvSpPr>
          <p:cNvPr id="35843" name="Text Box 3"/>
          <p:cNvSpPr txBox="1">
            <a:spLocks noChangeArrowheads="1"/>
          </p:cNvSpPr>
          <p:nvPr/>
        </p:nvSpPr>
        <p:spPr bwMode="auto">
          <a:xfrm>
            <a:off x="990600" y="1657350"/>
            <a:ext cx="3200400" cy="4902200"/>
          </a:xfrm>
          <a:prstGeom prst="rect">
            <a:avLst/>
          </a:prstGeom>
          <a:noFill/>
          <a:ln w="9525">
            <a:noFill/>
            <a:miter lim="800000"/>
            <a:headEnd/>
            <a:tailEnd/>
          </a:ln>
          <a:effectLst/>
        </p:spPr>
        <p:txBody>
          <a:bodyPr>
            <a:spAutoFit/>
          </a:bodyPr>
          <a:lstStyle/>
          <a:p>
            <a:pPr>
              <a:spcBef>
                <a:spcPct val="50000"/>
              </a:spcBef>
            </a:pPr>
            <a:r>
              <a:rPr lang="en-US"/>
              <a:t>“</a:t>
            </a:r>
            <a:r>
              <a:rPr lang="en-US">
                <a:latin typeface="Constantia" pitchFamily="-65" charset="0"/>
              </a:rPr>
              <a:t>The Round Table” was constructed in the 13</a:t>
            </a:r>
            <a:r>
              <a:rPr lang="en-US" baseline="30000">
                <a:latin typeface="Constantia" pitchFamily="-65" charset="0"/>
              </a:rPr>
              <a:t>th</a:t>
            </a:r>
            <a:r>
              <a:rPr lang="en-US">
                <a:latin typeface="Constantia" pitchFamily="-65" charset="0"/>
              </a:rPr>
              <a:t> century, long after the Arthur legend was created.</a:t>
            </a:r>
          </a:p>
          <a:p>
            <a:pPr>
              <a:spcBef>
                <a:spcPct val="50000"/>
              </a:spcBef>
            </a:pPr>
            <a:endParaRPr lang="en-US">
              <a:latin typeface="Constantia" pitchFamily="-65" charset="0"/>
              <a:cs typeface="Arial" charset="0"/>
            </a:endParaRPr>
          </a:p>
          <a:p>
            <a:pPr>
              <a:spcBef>
                <a:spcPct val="50000"/>
              </a:spcBef>
            </a:pPr>
            <a:r>
              <a:rPr lang="en-US">
                <a:latin typeface="Constantia" pitchFamily="-65" charset="0"/>
                <a:cs typeface="Arial" charset="0"/>
              </a:rPr>
              <a:t>King Edward I took a great interest in all things Arthurian; he most likely had the table made and was present at the opening of Arthur's supposed tomb. </a:t>
            </a:r>
          </a:p>
          <a:p>
            <a:pPr>
              <a:spcBef>
                <a:spcPct val="50000"/>
              </a:spcBef>
            </a:pPr>
            <a:endParaRPr lang="en-US">
              <a:latin typeface="Constantia" pitchFamily="-65" charset="0"/>
            </a:endParaRPr>
          </a:p>
          <a:p>
            <a:pPr>
              <a:spcBef>
                <a:spcPct val="50000"/>
              </a:spcBef>
            </a:pPr>
            <a:r>
              <a:rPr lang="en-US">
                <a:latin typeface="Constantia" pitchFamily="-65" charset="0"/>
              </a:rPr>
              <a:t>This table still hangs in Winchester Castle.</a:t>
            </a:r>
          </a:p>
          <a:p>
            <a:pPr>
              <a:spcBef>
                <a:spcPct val="50000"/>
              </a:spcBef>
            </a:pPr>
            <a:endParaRPr lang="en-US">
              <a:latin typeface="Constantia" pitchFamily="-65" charset="0"/>
            </a:endParaRPr>
          </a:p>
        </p:txBody>
      </p:sp>
      <p:sp>
        <p:nvSpPr>
          <p:cNvPr id="35844" name="Text Box 4"/>
          <p:cNvSpPr txBox="1">
            <a:spLocks noChangeArrowheads="1"/>
          </p:cNvSpPr>
          <p:nvPr/>
        </p:nvSpPr>
        <p:spPr bwMode="auto">
          <a:xfrm>
            <a:off x="4419600" y="3581400"/>
            <a:ext cx="3886200" cy="779463"/>
          </a:xfrm>
          <a:prstGeom prst="rect">
            <a:avLst/>
          </a:prstGeom>
          <a:noFill/>
          <a:ln w="9525">
            <a:noFill/>
            <a:miter lim="800000"/>
            <a:headEnd/>
            <a:tailEnd/>
          </a:ln>
          <a:effectLst/>
        </p:spPr>
        <p:txBody>
          <a:bodyPr>
            <a:spAutoFit/>
          </a:bodyPr>
          <a:lstStyle/>
          <a:p>
            <a:pPr algn="ctr">
              <a:spcBef>
                <a:spcPct val="50000"/>
              </a:spcBef>
            </a:pPr>
            <a:r>
              <a:rPr lang="en-US">
                <a:solidFill>
                  <a:srgbClr val="000000"/>
                </a:solidFill>
                <a:cs typeface="Arial" charset="0"/>
              </a:rPr>
              <a:t> </a:t>
            </a:r>
          </a:p>
          <a:p>
            <a:pPr>
              <a:spcBef>
                <a:spcPct val="50000"/>
              </a:spcBef>
            </a:pPr>
            <a:endParaRPr lang="en-US"/>
          </a:p>
        </p:txBody>
      </p:sp>
      <p:pic>
        <p:nvPicPr>
          <p:cNvPr id="35845" name="Picture 5" descr="H:\My Pictures\winchrt.jpg"/>
          <p:cNvPicPr>
            <a:picLocks noChangeAspect="1" noChangeArrowheads="1"/>
          </p:cNvPicPr>
          <p:nvPr/>
        </p:nvPicPr>
        <p:blipFill>
          <a:blip r:embed="rId2"/>
          <a:srcRect/>
          <a:stretch>
            <a:fillRect/>
          </a:stretch>
        </p:blipFill>
        <p:spPr bwMode="auto">
          <a:xfrm>
            <a:off x="4800600" y="1981200"/>
            <a:ext cx="3657600" cy="35861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143000" y="838200"/>
            <a:ext cx="7391400" cy="579438"/>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The Round Table (cont.)</a:t>
            </a:r>
          </a:p>
        </p:txBody>
      </p:sp>
      <p:sp>
        <p:nvSpPr>
          <p:cNvPr id="36869" name="Text Box 5"/>
          <p:cNvSpPr txBox="1">
            <a:spLocks noChangeArrowheads="1"/>
          </p:cNvSpPr>
          <p:nvPr/>
        </p:nvSpPr>
        <p:spPr bwMode="auto">
          <a:xfrm>
            <a:off x="1143000" y="2286000"/>
            <a:ext cx="2667000" cy="4078288"/>
          </a:xfrm>
          <a:prstGeom prst="rect">
            <a:avLst/>
          </a:prstGeom>
          <a:noFill/>
          <a:ln w="9525">
            <a:noFill/>
            <a:miter lim="800000"/>
            <a:headEnd/>
            <a:tailEnd/>
          </a:ln>
          <a:effectLst/>
        </p:spPr>
        <p:txBody>
          <a:bodyPr>
            <a:spAutoFit/>
          </a:bodyPr>
          <a:lstStyle/>
          <a:p>
            <a:pPr>
              <a:spcBef>
                <a:spcPct val="50000"/>
              </a:spcBef>
            </a:pPr>
            <a:r>
              <a:rPr lang="en-US">
                <a:latin typeface="Constantia" pitchFamily="-65" charset="0"/>
              </a:rPr>
              <a:t>Some believe the Round Table was a geographical landmark.</a:t>
            </a:r>
          </a:p>
          <a:p>
            <a:pPr>
              <a:spcBef>
                <a:spcPct val="50000"/>
              </a:spcBef>
            </a:pPr>
            <a:endParaRPr lang="en-US">
              <a:latin typeface="Constantia" pitchFamily="-65" charset="0"/>
            </a:endParaRPr>
          </a:p>
          <a:p>
            <a:pPr>
              <a:spcBef>
                <a:spcPct val="50000"/>
              </a:spcBef>
            </a:pPr>
            <a:r>
              <a:rPr lang="en-US">
                <a:latin typeface="Constantia" pitchFamily="-65" charset="0"/>
                <a:cs typeface="Arial" charset="0"/>
              </a:rPr>
              <a:t>In the 1490's, during King James IV's reign, a garden was built where the “King's Knot” is today. </a:t>
            </a:r>
          </a:p>
          <a:p>
            <a:pPr>
              <a:spcBef>
                <a:spcPct val="50000"/>
              </a:spcBef>
            </a:pPr>
            <a:endParaRPr lang="en-US">
              <a:latin typeface="Constantia" pitchFamily="-65" charset="0"/>
            </a:endParaRPr>
          </a:p>
          <a:p>
            <a:pPr>
              <a:spcBef>
                <a:spcPct val="50000"/>
              </a:spcBef>
            </a:pPr>
            <a:endParaRPr lang="en-US">
              <a:latin typeface="Constantia" pitchFamily="-65" charset="0"/>
            </a:endParaRPr>
          </a:p>
          <a:p>
            <a:pPr>
              <a:spcBef>
                <a:spcPct val="50000"/>
              </a:spcBef>
            </a:pPr>
            <a:endParaRPr lang="en-US">
              <a:latin typeface="Constantia" pitchFamily="-65" charset="0"/>
            </a:endParaRPr>
          </a:p>
        </p:txBody>
      </p:sp>
      <p:sp>
        <p:nvSpPr>
          <p:cNvPr id="36870" name="Text Box 6"/>
          <p:cNvSpPr txBox="1">
            <a:spLocks noChangeArrowheads="1"/>
          </p:cNvSpPr>
          <p:nvPr/>
        </p:nvSpPr>
        <p:spPr bwMode="auto">
          <a:xfrm>
            <a:off x="5181600" y="3325813"/>
            <a:ext cx="3352800" cy="366712"/>
          </a:xfrm>
          <a:prstGeom prst="rect">
            <a:avLst/>
          </a:prstGeom>
          <a:noFill/>
          <a:ln w="9525">
            <a:noFill/>
            <a:miter lim="800000"/>
            <a:headEnd/>
            <a:tailEnd/>
          </a:ln>
          <a:effectLst/>
        </p:spPr>
        <p:txBody>
          <a:bodyPr>
            <a:spAutoFit/>
          </a:bodyPr>
          <a:lstStyle/>
          <a:p>
            <a:pPr>
              <a:spcBef>
                <a:spcPct val="50000"/>
              </a:spcBef>
            </a:pPr>
            <a:r>
              <a:rPr lang="en-US">
                <a:solidFill>
                  <a:srgbClr val="333333"/>
                </a:solidFill>
              </a:rPr>
              <a:t>    </a:t>
            </a:r>
          </a:p>
        </p:txBody>
      </p:sp>
      <p:sp>
        <p:nvSpPr>
          <p:cNvPr id="36871" name="Text Box 7"/>
          <p:cNvSpPr txBox="1">
            <a:spLocks noChangeArrowheads="1"/>
          </p:cNvSpPr>
          <p:nvPr/>
        </p:nvSpPr>
        <p:spPr bwMode="auto">
          <a:xfrm>
            <a:off x="5181600" y="3325813"/>
            <a:ext cx="3124200" cy="366712"/>
          </a:xfrm>
          <a:prstGeom prst="rect">
            <a:avLst/>
          </a:prstGeom>
          <a:noFill/>
          <a:ln w="9525">
            <a:noFill/>
            <a:miter lim="800000"/>
            <a:headEnd/>
            <a:tailEnd/>
          </a:ln>
          <a:effectLst/>
        </p:spPr>
        <p:txBody>
          <a:bodyPr>
            <a:spAutoFit/>
          </a:bodyPr>
          <a:lstStyle/>
          <a:p>
            <a:pPr>
              <a:spcBef>
                <a:spcPct val="50000"/>
              </a:spcBef>
            </a:pPr>
            <a:endParaRPr lang="en-US"/>
          </a:p>
        </p:txBody>
      </p:sp>
      <p:sp>
        <p:nvSpPr>
          <p:cNvPr id="36873" name="Text Box 9"/>
          <p:cNvSpPr txBox="1">
            <a:spLocks noChangeArrowheads="1"/>
          </p:cNvSpPr>
          <p:nvPr/>
        </p:nvSpPr>
        <p:spPr bwMode="auto">
          <a:xfrm>
            <a:off x="5181600" y="3048000"/>
            <a:ext cx="33528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6875" name="Text Box 11"/>
          <p:cNvSpPr txBox="1">
            <a:spLocks noChangeArrowheads="1"/>
          </p:cNvSpPr>
          <p:nvPr/>
        </p:nvSpPr>
        <p:spPr bwMode="auto">
          <a:xfrm>
            <a:off x="4724400" y="3048000"/>
            <a:ext cx="4191000" cy="366713"/>
          </a:xfrm>
          <a:prstGeom prst="rect">
            <a:avLst/>
          </a:prstGeom>
          <a:noFill/>
          <a:ln w="9525">
            <a:noFill/>
            <a:miter lim="800000"/>
            <a:headEnd/>
            <a:tailEnd/>
          </a:ln>
          <a:effectLst/>
        </p:spPr>
        <p:txBody>
          <a:bodyPr>
            <a:spAutoFit/>
          </a:bodyPr>
          <a:lstStyle/>
          <a:p>
            <a:pPr>
              <a:spcBef>
                <a:spcPct val="50000"/>
              </a:spcBef>
            </a:pPr>
            <a:r>
              <a:rPr lang="en-US"/>
              <a:t> </a:t>
            </a:r>
          </a:p>
        </p:txBody>
      </p:sp>
      <p:sp>
        <p:nvSpPr>
          <p:cNvPr id="36876" name="Text Box 12"/>
          <p:cNvSpPr txBox="1">
            <a:spLocks noChangeArrowheads="1"/>
          </p:cNvSpPr>
          <p:nvPr/>
        </p:nvSpPr>
        <p:spPr bwMode="auto">
          <a:xfrm>
            <a:off x="5181600" y="3325813"/>
            <a:ext cx="3352800" cy="779462"/>
          </a:xfrm>
          <a:prstGeom prst="rect">
            <a:avLst/>
          </a:prstGeom>
          <a:noFill/>
          <a:ln w="9525">
            <a:noFill/>
            <a:miter lim="800000"/>
            <a:headEnd/>
            <a:tailEnd/>
          </a:ln>
          <a:effectLst/>
        </p:spPr>
        <p:txBody>
          <a:bodyPr>
            <a:spAutoFit/>
          </a:bodyPr>
          <a:lstStyle/>
          <a:p>
            <a:pPr>
              <a:spcBef>
                <a:spcPct val="50000"/>
              </a:spcBef>
            </a:pPr>
            <a:r>
              <a:rPr lang="en-US"/>
              <a:t> </a:t>
            </a:r>
          </a:p>
          <a:p>
            <a:pPr>
              <a:spcBef>
                <a:spcPct val="50000"/>
              </a:spcBef>
            </a:pPr>
            <a:r>
              <a:rPr lang="en-US"/>
              <a:t> </a:t>
            </a:r>
          </a:p>
        </p:txBody>
      </p:sp>
      <p:pic>
        <p:nvPicPr>
          <p:cNvPr id="36877" name="Picture 13" descr="E:\kings_knot.jpg"/>
          <p:cNvPicPr>
            <a:picLocks noChangeAspect="1" noChangeArrowheads="1"/>
          </p:cNvPicPr>
          <p:nvPr/>
        </p:nvPicPr>
        <p:blipFill>
          <a:blip r:embed="rId2"/>
          <a:srcRect/>
          <a:stretch>
            <a:fillRect/>
          </a:stretch>
        </p:blipFill>
        <p:spPr bwMode="auto">
          <a:xfrm>
            <a:off x="4381500" y="2119313"/>
            <a:ext cx="3924300" cy="31464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3"/>
          <p:cNvSpPr txBox="1">
            <a:spLocks noChangeArrowheads="1"/>
          </p:cNvSpPr>
          <p:nvPr/>
        </p:nvSpPr>
        <p:spPr bwMode="auto">
          <a:xfrm>
            <a:off x="990600" y="990600"/>
            <a:ext cx="7543800" cy="579438"/>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Excalibur</a:t>
            </a:r>
          </a:p>
        </p:txBody>
      </p:sp>
      <p:sp>
        <p:nvSpPr>
          <p:cNvPr id="43012" name="Text Box 4"/>
          <p:cNvSpPr txBox="1">
            <a:spLocks noChangeArrowheads="1"/>
          </p:cNvSpPr>
          <p:nvPr/>
        </p:nvSpPr>
        <p:spPr bwMode="auto">
          <a:xfrm>
            <a:off x="990600" y="1981200"/>
            <a:ext cx="3429000" cy="3802063"/>
          </a:xfrm>
          <a:prstGeom prst="rect">
            <a:avLst/>
          </a:prstGeom>
          <a:noFill/>
          <a:ln w="9525">
            <a:noFill/>
            <a:miter lim="800000"/>
            <a:headEnd/>
            <a:tailEnd/>
          </a:ln>
          <a:effectLst/>
        </p:spPr>
        <p:txBody>
          <a:bodyPr>
            <a:spAutoFit/>
          </a:bodyPr>
          <a:lstStyle/>
          <a:p>
            <a:pPr>
              <a:spcBef>
                <a:spcPct val="50000"/>
              </a:spcBef>
            </a:pPr>
            <a:r>
              <a:rPr lang="en-US">
                <a:latin typeface="Constantia" pitchFamily="-65" charset="0"/>
              </a:rPr>
              <a:t>Arthur’s famous sword  was first mentioned in 11</a:t>
            </a:r>
            <a:r>
              <a:rPr lang="en-US" baseline="30000">
                <a:latin typeface="Constantia" pitchFamily="-65" charset="0"/>
              </a:rPr>
              <a:t>th</a:t>
            </a:r>
            <a:r>
              <a:rPr lang="en-US">
                <a:latin typeface="Constantia" pitchFamily="-65" charset="0"/>
              </a:rPr>
              <a:t> century Welsh prose.</a:t>
            </a:r>
          </a:p>
          <a:p>
            <a:pPr>
              <a:spcBef>
                <a:spcPct val="50000"/>
              </a:spcBef>
            </a:pPr>
            <a:r>
              <a:rPr lang="en-US">
                <a:latin typeface="Constantia" pitchFamily="-65" charset="0"/>
              </a:rPr>
              <a:t>Sometimes Excalibur and the Sword in the Stone (the proof of Arthur's lineage) are said to be the same weapon, but in most versions they are considered separate. </a:t>
            </a:r>
          </a:p>
          <a:p>
            <a:pPr>
              <a:spcBef>
                <a:spcPct val="50000"/>
              </a:spcBef>
            </a:pPr>
            <a:r>
              <a:rPr lang="en-US">
                <a:latin typeface="Constantia" pitchFamily="-65" charset="0"/>
              </a:rPr>
              <a:t>The sword in the stone, called Caledfwlch made Arthur king.</a:t>
            </a:r>
          </a:p>
          <a:p>
            <a:pPr>
              <a:spcBef>
                <a:spcPct val="50000"/>
              </a:spcBef>
            </a:pPr>
            <a:endParaRPr lang="en-US">
              <a:latin typeface="Constantia" pitchFamily="-65" charset="0"/>
            </a:endParaRPr>
          </a:p>
        </p:txBody>
      </p:sp>
      <p:sp>
        <p:nvSpPr>
          <p:cNvPr id="43013" name="Text Box 5"/>
          <p:cNvSpPr txBox="1">
            <a:spLocks noChangeArrowheads="1"/>
          </p:cNvSpPr>
          <p:nvPr/>
        </p:nvSpPr>
        <p:spPr bwMode="auto">
          <a:xfrm>
            <a:off x="5715000" y="2286000"/>
            <a:ext cx="2819400" cy="366713"/>
          </a:xfrm>
          <a:prstGeom prst="rect">
            <a:avLst/>
          </a:prstGeom>
          <a:noFill/>
          <a:ln w="9525">
            <a:noFill/>
            <a:miter lim="800000"/>
            <a:headEnd/>
            <a:tailEnd/>
          </a:ln>
          <a:effectLst/>
        </p:spPr>
        <p:txBody>
          <a:bodyPr>
            <a:spAutoFit/>
          </a:bodyPr>
          <a:lstStyle/>
          <a:p>
            <a:pPr>
              <a:spcBef>
                <a:spcPct val="50000"/>
              </a:spcBef>
            </a:pPr>
            <a:endParaRPr lang="en-US"/>
          </a:p>
        </p:txBody>
      </p:sp>
      <p:pic>
        <p:nvPicPr>
          <p:cNvPr id="43014" name="Picture 6" descr="H:\My Pictures\excalibursouls.jpg"/>
          <p:cNvPicPr>
            <a:picLocks noChangeAspect="1" noChangeArrowheads="1"/>
          </p:cNvPicPr>
          <p:nvPr/>
        </p:nvPicPr>
        <p:blipFill>
          <a:blip r:embed="rId2"/>
          <a:srcRect/>
          <a:stretch>
            <a:fillRect/>
          </a:stretch>
        </p:blipFill>
        <p:spPr bwMode="auto">
          <a:xfrm>
            <a:off x="4953000" y="1570038"/>
            <a:ext cx="3200400" cy="391636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1143000" y="914400"/>
            <a:ext cx="7086600" cy="579438"/>
          </a:xfrm>
          <a:prstGeom prst="rect">
            <a:avLst/>
          </a:prstGeom>
          <a:noFill/>
          <a:ln w="9525">
            <a:noFill/>
            <a:miter lim="800000"/>
            <a:headEnd/>
            <a:tailEnd/>
          </a:ln>
          <a:effectLst/>
        </p:spPr>
        <p:txBody>
          <a:bodyPr>
            <a:spAutoFit/>
          </a:bodyPr>
          <a:lstStyle/>
          <a:p>
            <a:pPr>
              <a:spcBef>
                <a:spcPct val="50000"/>
              </a:spcBef>
            </a:pPr>
            <a:r>
              <a:rPr lang="en-US" sz="3200">
                <a:latin typeface="Constantia" pitchFamily="-65" charset="0"/>
              </a:rPr>
              <a:t>Excalibur (cont.)</a:t>
            </a:r>
          </a:p>
        </p:txBody>
      </p:sp>
      <p:sp>
        <p:nvSpPr>
          <p:cNvPr id="49156" name="Text Box 4"/>
          <p:cNvSpPr txBox="1">
            <a:spLocks noChangeArrowheads="1"/>
          </p:cNvSpPr>
          <p:nvPr/>
        </p:nvSpPr>
        <p:spPr bwMode="auto">
          <a:xfrm>
            <a:off x="1143000" y="1981200"/>
            <a:ext cx="6705600" cy="4489450"/>
          </a:xfrm>
          <a:prstGeom prst="rect">
            <a:avLst/>
          </a:prstGeom>
          <a:noFill/>
          <a:ln w="9525">
            <a:noFill/>
            <a:miter lim="800000"/>
            <a:headEnd/>
            <a:tailEnd/>
          </a:ln>
          <a:effectLst/>
        </p:spPr>
        <p:txBody>
          <a:bodyPr>
            <a:spAutoFit/>
          </a:bodyPr>
          <a:lstStyle/>
          <a:p>
            <a:pPr>
              <a:spcBef>
                <a:spcPct val="50000"/>
              </a:spcBef>
            </a:pPr>
            <a:r>
              <a:rPr lang="en-US">
                <a:latin typeface="Constantia" pitchFamily="-65" charset="0"/>
              </a:rPr>
              <a:t>Arthur receives Excalibur from the Lady of the Lake after breaking his first sword, called Caliburn, in a fight with King Pellinore. The Lady of the Lake calls the sword "Excalibur, that is as to say as Cut-steel," and Arthur takes it from a hand rising out of the lake. </a:t>
            </a:r>
          </a:p>
          <a:p>
            <a:pPr>
              <a:spcBef>
                <a:spcPct val="50000"/>
              </a:spcBef>
            </a:pPr>
            <a:endParaRPr lang="en-US">
              <a:latin typeface="Constantia" pitchFamily="-65" charset="0"/>
            </a:endParaRPr>
          </a:p>
          <a:p>
            <a:pPr>
              <a:spcBef>
                <a:spcPct val="50000"/>
              </a:spcBef>
            </a:pPr>
            <a:r>
              <a:rPr lang="en-US">
                <a:latin typeface="Constantia" pitchFamily="-65" charset="0"/>
              </a:rPr>
              <a:t>Giving the sword of magic (presumably made by an elven smith) is her acceptance of Arthur as protector of Britain. The sword and scabbard are enchanted: the scabbard protects the owner from being mortally wounded and the sword is supposed to be unbreakable. </a:t>
            </a:r>
            <a:br>
              <a:rPr lang="en-US">
                <a:latin typeface="Constantia" pitchFamily="-65" charset="0"/>
              </a:rPr>
            </a:br>
            <a:endParaRPr lang="en-US">
              <a:latin typeface="Constantia" pitchFamily="-65" charset="0"/>
            </a:endParaRPr>
          </a:p>
          <a:p>
            <a:pPr>
              <a:spcBef>
                <a:spcPct val="50000"/>
              </a:spcBef>
            </a:pPr>
            <a:endParaRPr lang="en-US">
              <a:latin typeface="Constantia" pitchFamily="-65" charset="0"/>
            </a:endParaRPr>
          </a:p>
          <a:p>
            <a:pPr>
              <a:spcBef>
                <a:spcPct val="50000"/>
              </a:spcBef>
            </a:pPr>
            <a:endParaRPr lang="en-US">
              <a:latin typeface="Constantia" pitchFamily="-65"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050"/>
          <p:cNvSpPr txBox="1">
            <a:spLocks noChangeArrowheads="1"/>
          </p:cNvSpPr>
          <p:nvPr/>
        </p:nvSpPr>
        <p:spPr bwMode="auto">
          <a:xfrm>
            <a:off x="685800" y="762000"/>
            <a:ext cx="7620000" cy="641350"/>
          </a:xfrm>
          <a:prstGeom prst="rect">
            <a:avLst/>
          </a:prstGeom>
          <a:noFill/>
          <a:ln w="9525">
            <a:noFill/>
            <a:miter lim="800000"/>
            <a:headEnd/>
            <a:tailEnd/>
          </a:ln>
          <a:effectLst/>
        </p:spPr>
        <p:txBody>
          <a:bodyPr>
            <a:spAutoFit/>
          </a:bodyPr>
          <a:lstStyle/>
          <a:p>
            <a:pPr>
              <a:spcBef>
                <a:spcPct val="50000"/>
              </a:spcBef>
            </a:pPr>
            <a:r>
              <a:rPr lang="en-US" sz="3600">
                <a:latin typeface="Constantia" pitchFamily="-65" charset="0"/>
              </a:rPr>
              <a:t>The Holy Grail</a:t>
            </a:r>
          </a:p>
        </p:txBody>
      </p:sp>
      <p:pic>
        <p:nvPicPr>
          <p:cNvPr id="50182" name="Picture 2054" descr="http://www.mwscomp.com/movies/grail/jpgs/anthraxg.jpg"/>
          <p:cNvPicPr>
            <a:picLocks noChangeAspect="1" noChangeArrowheads="1"/>
          </p:cNvPicPr>
          <p:nvPr/>
        </p:nvPicPr>
        <p:blipFill>
          <a:blip r:embed="rId2"/>
          <a:srcRect/>
          <a:stretch>
            <a:fillRect/>
          </a:stretch>
        </p:blipFill>
        <p:spPr bwMode="auto">
          <a:xfrm>
            <a:off x="4419600" y="903288"/>
            <a:ext cx="4114800" cy="2765425"/>
          </a:xfrm>
          <a:prstGeom prst="rect">
            <a:avLst/>
          </a:prstGeom>
          <a:noFill/>
        </p:spPr>
      </p:pic>
      <p:sp>
        <p:nvSpPr>
          <p:cNvPr id="50179" name="Text Box 2051"/>
          <p:cNvSpPr txBox="1">
            <a:spLocks noChangeArrowheads="1"/>
          </p:cNvSpPr>
          <p:nvPr/>
        </p:nvSpPr>
        <p:spPr bwMode="auto">
          <a:xfrm>
            <a:off x="685800" y="1981200"/>
            <a:ext cx="3429000" cy="4247317"/>
          </a:xfrm>
          <a:prstGeom prst="rect">
            <a:avLst/>
          </a:prstGeom>
          <a:noFill/>
          <a:ln w="9525">
            <a:noFill/>
            <a:miter lim="800000"/>
            <a:headEnd/>
            <a:tailEnd/>
          </a:ln>
          <a:effectLst/>
        </p:spPr>
        <p:txBody>
          <a:bodyPr wrap="square">
            <a:spAutoFit/>
          </a:bodyPr>
          <a:lstStyle/>
          <a:p>
            <a:pPr>
              <a:spcBef>
                <a:spcPct val="50000"/>
              </a:spcBef>
            </a:pPr>
            <a:r>
              <a:rPr lang="en-US" dirty="0">
                <a:latin typeface="Constantia" pitchFamily="-65" charset="0"/>
              </a:rPr>
              <a:t>In Celtic folklore, the grail is a pearl-rimmed cauldron, a source for prophecy.</a:t>
            </a:r>
          </a:p>
          <a:p>
            <a:pPr>
              <a:spcBef>
                <a:spcPct val="50000"/>
              </a:spcBef>
            </a:pPr>
            <a:endParaRPr lang="en-US" dirty="0">
              <a:latin typeface="Constantia" pitchFamily="-65" charset="0"/>
            </a:endParaRPr>
          </a:p>
          <a:p>
            <a:pPr>
              <a:spcBef>
                <a:spcPct val="50000"/>
              </a:spcBef>
            </a:pPr>
            <a:r>
              <a:rPr lang="en-US" dirty="0">
                <a:latin typeface="Constantia" pitchFamily="-65" charset="0"/>
              </a:rPr>
              <a:t>A later version refers to a stone that provides food and drink, as well as ensuring anyone who sees it will not die in the next week.</a:t>
            </a:r>
          </a:p>
          <a:p>
            <a:pPr>
              <a:spcBef>
                <a:spcPct val="50000"/>
              </a:spcBef>
            </a:pPr>
            <a:endParaRPr lang="en-US" dirty="0">
              <a:latin typeface="Constantia" pitchFamily="-65" charset="0"/>
            </a:endParaRPr>
          </a:p>
          <a:p>
            <a:pPr>
              <a:spcBef>
                <a:spcPct val="50000"/>
              </a:spcBef>
            </a:pPr>
            <a:r>
              <a:rPr lang="en-US" dirty="0">
                <a:latin typeface="Constantia" pitchFamily="-65" charset="0"/>
              </a:rPr>
              <a:t>A “</a:t>
            </a:r>
            <a:r>
              <a:rPr lang="en-US" dirty="0" err="1">
                <a:latin typeface="Constantia" pitchFamily="-65" charset="0"/>
              </a:rPr>
              <a:t>graal</a:t>
            </a:r>
            <a:r>
              <a:rPr lang="en-US" dirty="0">
                <a:latin typeface="Constantia" pitchFamily="-65" charset="0"/>
              </a:rPr>
              <a:t>” was a flat dish for various dishes used at feasts.  Over time, “</a:t>
            </a:r>
            <a:r>
              <a:rPr lang="en-US" dirty="0" err="1">
                <a:latin typeface="Constantia" pitchFamily="-65" charset="0"/>
              </a:rPr>
              <a:t>graal</a:t>
            </a:r>
            <a:r>
              <a:rPr lang="en-US" dirty="0">
                <a:latin typeface="Constantia" pitchFamily="-65" charset="0"/>
              </a:rPr>
              <a:t>” became “grail” in Arthurian mythology texts.</a:t>
            </a:r>
          </a:p>
        </p:txBody>
      </p:sp>
      <p:sp>
        <p:nvSpPr>
          <p:cNvPr id="50180" name="Text Box 2052"/>
          <p:cNvSpPr txBox="1">
            <a:spLocks noChangeArrowheads="1"/>
          </p:cNvSpPr>
          <p:nvPr/>
        </p:nvSpPr>
        <p:spPr bwMode="auto">
          <a:xfrm>
            <a:off x="5638800" y="2286000"/>
            <a:ext cx="3200400" cy="366713"/>
          </a:xfrm>
          <a:prstGeom prst="rect">
            <a:avLst/>
          </a:prstGeom>
          <a:noFill/>
          <a:ln w="9525">
            <a:noFill/>
            <a:miter lim="800000"/>
            <a:headEnd/>
            <a:tailEnd/>
          </a:ln>
          <a:effectLst/>
        </p:spPr>
        <p:txBody>
          <a:bodyPr>
            <a:spAutoFit/>
          </a:bodyPr>
          <a:lstStyle/>
          <a:p>
            <a:pPr>
              <a:spcBef>
                <a:spcPct val="50000"/>
              </a:spcBef>
            </a:pPr>
            <a:r>
              <a:rPr lang="en-US"/>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838200" y="1066800"/>
            <a:ext cx="7772400" cy="641350"/>
          </a:xfrm>
          <a:prstGeom prst="rect">
            <a:avLst/>
          </a:prstGeom>
          <a:noFill/>
          <a:ln w="9525">
            <a:noFill/>
            <a:miter lim="800000"/>
            <a:headEnd/>
            <a:tailEnd/>
          </a:ln>
          <a:effectLst/>
        </p:spPr>
        <p:txBody>
          <a:bodyPr>
            <a:spAutoFit/>
          </a:bodyPr>
          <a:lstStyle/>
          <a:p>
            <a:pPr>
              <a:spcBef>
                <a:spcPct val="50000"/>
              </a:spcBef>
            </a:pPr>
            <a:r>
              <a:rPr lang="en-US" sz="3600">
                <a:latin typeface="Constantia" pitchFamily="-65" charset="0"/>
              </a:rPr>
              <a:t>The Holy Grail (cont.)</a:t>
            </a:r>
          </a:p>
        </p:txBody>
      </p:sp>
      <p:pic>
        <p:nvPicPr>
          <p:cNvPr id="56324" name="Picture 4"/>
          <p:cNvPicPr>
            <a:picLocks noChangeAspect="1" noChangeArrowheads="1"/>
          </p:cNvPicPr>
          <p:nvPr/>
        </p:nvPicPr>
        <p:blipFill>
          <a:blip r:embed="rId2"/>
          <a:srcRect/>
          <a:stretch>
            <a:fillRect/>
          </a:stretch>
        </p:blipFill>
        <p:spPr bwMode="auto">
          <a:xfrm>
            <a:off x="5410200" y="560388"/>
            <a:ext cx="3429000" cy="2295525"/>
          </a:xfrm>
          <a:prstGeom prst="rect">
            <a:avLst/>
          </a:prstGeom>
          <a:noFill/>
          <a:ln w="9525">
            <a:noFill/>
            <a:miter lim="800000"/>
            <a:headEnd/>
            <a:tailEnd/>
          </a:ln>
          <a:effectLst/>
        </p:spPr>
      </p:pic>
      <p:pic>
        <p:nvPicPr>
          <p:cNvPr id="56325" name="Picture 5"/>
          <p:cNvPicPr>
            <a:picLocks noChangeAspect="1" noChangeArrowheads="1"/>
          </p:cNvPicPr>
          <p:nvPr/>
        </p:nvPicPr>
        <p:blipFill>
          <a:blip r:embed="rId3"/>
          <a:srcRect/>
          <a:stretch>
            <a:fillRect/>
          </a:stretch>
        </p:blipFill>
        <p:spPr bwMode="auto">
          <a:xfrm>
            <a:off x="5181600" y="3124200"/>
            <a:ext cx="3429000" cy="2305050"/>
          </a:xfrm>
          <a:prstGeom prst="rect">
            <a:avLst/>
          </a:prstGeom>
          <a:noFill/>
          <a:ln w="9525">
            <a:noFill/>
            <a:miter lim="800000"/>
            <a:headEnd/>
            <a:tailEnd/>
          </a:ln>
          <a:effectLst/>
        </p:spPr>
      </p:pic>
      <p:sp>
        <p:nvSpPr>
          <p:cNvPr id="56323" name="Text Box 3"/>
          <p:cNvSpPr txBox="1">
            <a:spLocks noChangeArrowheads="1"/>
          </p:cNvSpPr>
          <p:nvPr/>
        </p:nvSpPr>
        <p:spPr bwMode="auto">
          <a:xfrm>
            <a:off x="838200" y="1905000"/>
            <a:ext cx="4114800" cy="3970318"/>
          </a:xfrm>
          <a:prstGeom prst="rect">
            <a:avLst/>
          </a:prstGeom>
          <a:noFill/>
          <a:ln w="9525">
            <a:noFill/>
            <a:miter lim="800000"/>
            <a:headEnd/>
            <a:tailEnd/>
          </a:ln>
          <a:effectLst/>
        </p:spPr>
        <p:txBody>
          <a:bodyPr wrap="square">
            <a:spAutoFit/>
          </a:bodyPr>
          <a:lstStyle/>
          <a:p>
            <a:pPr>
              <a:spcBef>
                <a:spcPct val="50000"/>
              </a:spcBef>
            </a:pPr>
            <a:r>
              <a:rPr lang="en-US" dirty="0">
                <a:latin typeface="Constantia" pitchFamily="-65" charset="0"/>
              </a:rPr>
              <a:t>French poet Robert de Boron redefined the </a:t>
            </a:r>
            <a:r>
              <a:rPr lang="en-US" dirty="0" err="1">
                <a:latin typeface="Constantia" pitchFamily="-65" charset="0"/>
              </a:rPr>
              <a:t>graal</a:t>
            </a:r>
            <a:r>
              <a:rPr lang="en-US" dirty="0">
                <a:latin typeface="Constantia" pitchFamily="-65" charset="0"/>
              </a:rPr>
              <a:t> as a chalice, the cup from which Christ drank at the Last Supper and the one used by Joseph of </a:t>
            </a:r>
            <a:r>
              <a:rPr lang="en-US" dirty="0" err="1">
                <a:latin typeface="Constantia" pitchFamily="-65" charset="0"/>
              </a:rPr>
              <a:t>Arimathea</a:t>
            </a:r>
            <a:r>
              <a:rPr lang="en-US" dirty="0">
                <a:latin typeface="Constantia" pitchFamily="-65" charset="0"/>
              </a:rPr>
              <a:t> to catch His blood as He was taken down from the cross.</a:t>
            </a:r>
          </a:p>
          <a:p>
            <a:pPr>
              <a:spcBef>
                <a:spcPct val="50000"/>
              </a:spcBef>
            </a:pPr>
            <a:endParaRPr lang="en-US" dirty="0">
              <a:latin typeface="Constantia" pitchFamily="-65" charset="0"/>
            </a:endParaRPr>
          </a:p>
          <a:p>
            <a:pPr>
              <a:spcBef>
                <a:spcPct val="50000"/>
              </a:spcBef>
            </a:pPr>
            <a:r>
              <a:rPr lang="en-US" dirty="0">
                <a:latin typeface="Constantia" pitchFamily="-65" charset="0"/>
              </a:rPr>
              <a:t>According to Tom Malory, the grail was last seen in the possession of Joseph of </a:t>
            </a:r>
            <a:r>
              <a:rPr lang="en-US" dirty="0" err="1">
                <a:latin typeface="Constantia" pitchFamily="-65" charset="0"/>
              </a:rPr>
              <a:t>Arimathea</a:t>
            </a:r>
            <a:r>
              <a:rPr lang="en-US" dirty="0">
                <a:latin typeface="Constantia" pitchFamily="-65" charset="0"/>
              </a:rPr>
              <a:t>, who told Sirs </a:t>
            </a:r>
            <a:r>
              <a:rPr lang="en-US" dirty="0" err="1">
                <a:latin typeface="Constantia" pitchFamily="-65" charset="0"/>
              </a:rPr>
              <a:t>Bors</a:t>
            </a:r>
            <a:r>
              <a:rPr lang="en-US" dirty="0">
                <a:latin typeface="Constantia" pitchFamily="-65" charset="0"/>
              </a:rPr>
              <a:t>, Galahad, and Perceval that England was too evil, Arthur’s kingdom will fall, and he (Joseph) would take the grail forever.</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387</TotalTime>
  <Words>824</Words>
  <Application>Microsoft Office PowerPoint</Application>
  <PresentationFormat>On-screen Show (4:3)</PresentationFormat>
  <Paragraphs>81</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Constantia</vt:lpstr>
      <vt:lpstr>ＭＳ Ｐゴシック</vt:lpstr>
      <vt:lpstr>Arial</vt:lpstr>
      <vt:lpstr>Wingdings 2</vt:lpstr>
      <vt:lpstr>Calibri</vt:lpstr>
      <vt:lpstr>Paper</vt:lpstr>
      <vt:lpstr>ARTHURIAN MYTHOLOGY  By Mrs. Anne Rogalski</vt:lpstr>
      <vt:lpstr>Slide 2</vt:lpstr>
      <vt:lpstr>Slide 3</vt:lpstr>
      <vt:lpstr>Slide 4</vt:lpstr>
      <vt:lpstr>Slide 5</vt:lpstr>
      <vt:lpstr>Slide 6</vt:lpstr>
      <vt:lpstr>Slide 7</vt:lpstr>
      <vt:lpstr>Slide 8</vt:lpstr>
      <vt:lpstr>Slide 9</vt:lpstr>
      <vt:lpstr>The Legend of Arthur</vt:lpstr>
      <vt:lpstr>Courtly Love</vt:lpstr>
      <vt:lpstr>Courtly Love (cont)</vt:lpstr>
      <vt:lpstr>Chivalry</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Chad Rogalski</dc:creator>
  <cp:lastModifiedBy> </cp:lastModifiedBy>
  <cp:revision>63</cp:revision>
  <dcterms:created xsi:type="dcterms:W3CDTF">2008-04-18T00:52:57Z</dcterms:created>
  <dcterms:modified xsi:type="dcterms:W3CDTF">2009-11-22T21:35:04Z</dcterms:modified>
</cp:coreProperties>
</file>