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1" r:id="rId4"/>
    <p:sldId id="259" r:id="rId5"/>
    <p:sldId id="260"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403B8D3-5D87-424D-BB47-C6A108B261DF}" type="datetimeFigureOut">
              <a:rPr lang="en-US" smtClean="0"/>
              <a:pPr/>
              <a:t>4/20/2010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AD60B12-1004-4A32-BFAC-4904B3C43E4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03B8D3-5D87-424D-BB47-C6A108B261DF}" type="datetimeFigureOut">
              <a:rPr lang="en-US" smtClean="0"/>
              <a:pPr/>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60B12-1004-4A32-BFAC-4904B3C43E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03B8D3-5D87-424D-BB47-C6A108B261DF}" type="datetimeFigureOut">
              <a:rPr lang="en-US" smtClean="0"/>
              <a:pPr/>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60B12-1004-4A32-BFAC-4904B3C43E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03B8D3-5D87-424D-BB47-C6A108B261DF}" type="datetimeFigureOut">
              <a:rPr lang="en-US" smtClean="0"/>
              <a:pPr/>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60B12-1004-4A32-BFAC-4904B3C43E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403B8D3-5D87-424D-BB47-C6A108B261DF}" type="datetimeFigureOut">
              <a:rPr lang="en-US" smtClean="0"/>
              <a:pPr/>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60B12-1004-4A32-BFAC-4904B3C43E4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03B8D3-5D87-424D-BB47-C6A108B261DF}" type="datetimeFigureOut">
              <a:rPr lang="en-US" smtClean="0"/>
              <a:pPr/>
              <a:t>4/20/2010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60B12-1004-4A32-BFAC-4904B3C43E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403B8D3-5D87-424D-BB47-C6A108B261DF}" type="datetimeFigureOut">
              <a:rPr lang="en-US" smtClean="0"/>
              <a:pPr/>
              <a:t>4/20/2010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D60B12-1004-4A32-BFAC-4904B3C43E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03B8D3-5D87-424D-BB47-C6A108B261DF}" type="datetimeFigureOut">
              <a:rPr lang="en-US" smtClean="0"/>
              <a:pPr/>
              <a:t>4/20/2010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D60B12-1004-4A32-BFAC-4904B3C43E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03B8D3-5D87-424D-BB47-C6A108B261DF}" type="datetimeFigureOut">
              <a:rPr lang="en-US" smtClean="0"/>
              <a:pPr/>
              <a:t>4/20/2010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D60B12-1004-4A32-BFAC-4904B3C43E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03B8D3-5D87-424D-BB47-C6A108B261DF}" type="datetimeFigureOut">
              <a:rPr lang="en-US" smtClean="0"/>
              <a:pPr/>
              <a:t>4/20/2010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60B12-1004-4A32-BFAC-4904B3C43E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403B8D3-5D87-424D-BB47-C6A108B261DF}" type="datetimeFigureOut">
              <a:rPr lang="en-US" smtClean="0"/>
              <a:pPr/>
              <a:t>4/20/2010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AD60B12-1004-4A32-BFAC-4904B3C43E4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403B8D3-5D87-424D-BB47-C6A108B261DF}" type="datetimeFigureOut">
              <a:rPr lang="en-US" smtClean="0"/>
              <a:pPr/>
              <a:t>4/20/2010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AD60B12-1004-4A32-BFAC-4904B3C43E4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10200" y="2743200"/>
            <a:ext cx="3048000" cy="839162"/>
          </a:xfrm>
        </p:spPr>
        <p:txBody>
          <a:bodyPr>
            <a:normAutofit fontScale="90000"/>
          </a:bodyPr>
          <a:lstStyle/>
          <a:p>
            <a:r>
              <a:rPr lang="en-US" sz="7200" dirty="0" smtClean="0"/>
              <a:t>Beowulf</a:t>
            </a:r>
            <a:endParaRPr lang="en-US" sz="7200" dirty="0"/>
          </a:p>
        </p:txBody>
      </p:sp>
      <p:sp>
        <p:nvSpPr>
          <p:cNvPr id="3" name="Subtitle 2"/>
          <p:cNvSpPr>
            <a:spLocks noGrp="1"/>
          </p:cNvSpPr>
          <p:nvPr>
            <p:ph type="subTitle" idx="1"/>
          </p:nvPr>
        </p:nvSpPr>
        <p:spPr>
          <a:xfrm>
            <a:off x="0" y="3611607"/>
            <a:ext cx="8458200" cy="1188993"/>
          </a:xfrm>
        </p:spPr>
        <p:txBody>
          <a:bodyPr>
            <a:normAutofit fontScale="92500" lnSpcReduction="20000"/>
          </a:bodyPr>
          <a:lstStyle/>
          <a:p>
            <a:r>
              <a:rPr lang="en-US" dirty="0" smtClean="0"/>
              <a:t>Composed by an </a:t>
            </a:r>
          </a:p>
          <a:p>
            <a:r>
              <a:rPr lang="en-US" dirty="0" smtClean="0"/>
              <a:t>anonymous </a:t>
            </a:r>
          </a:p>
          <a:p>
            <a:r>
              <a:rPr lang="en-US" dirty="0" smtClean="0"/>
              <a:t>Anglo-Saxon poet </a:t>
            </a:r>
            <a:endParaRPr lang="en-US" dirty="0"/>
          </a:p>
        </p:txBody>
      </p:sp>
      <p:pic>
        <p:nvPicPr>
          <p:cNvPr id="23554" name="Picture 2" descr="http://students.ou.edu/A/Aaron.J.Anderson-1/Beowulf.jpg"/>
          <p:cNvPicPr>
            <a:picLocks noChangeAspect="1" noChangeArrowheads="1"/>
          </p:cNvPicPr>
          <p:nvPr/>
        </p:nvPicPr>
        <p:blipFill>
          <a:blip r:embed="rId2" cstate="print"/>
          <a:srcRect/>
          <a:stretch>
            <a:fillRect/>
          </a:stretch>
        </p:blipFill>
        <p:spPr bwMode="auto">
          <a:xfrm>
            <a:off x="990600" y="1143000"/>
            <a:ext cx="3466625" cy="48196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Characters</a:t>
            </a:r>
            <a:endParaRPr lang="en-US" dirty="0"/>
          </a:p>
        </p:txBody>
      </p:sp>
      <p:sp>
        <p:nvSpPr>
          <p:cNvPr id="3" name="Content Placeholder 2"/>
          <p:cNvSpPr>
            <a:spLocks noGrp="1"/>
          </p:cNvSpPr>
          <p:nvPr>
            <p:ph idx="1"/>
          </p:nvPr>
        </p:nvSpPr>
        <p:spPr/>
        <p:txBody>
          <a:bodyPr>
            <a:normAutofit/>
          </a:bodyPr>
          <a:lstStyle/>
          <a:p>
            <a:r>
              <a:rPr lang="en-US" sz="3600" dirty="0" smtClean="0"/>
              <a:t>Beowulf: a hero of </a:t>
            </a:r>
            <a:r>
              <a:rPr lang="en-US" sz="3600" dirty="0" err="1" smtClean="0"/>
              <a:t>Geats</a:t>
            </a:r>
            <a:r>
              <a:rPr lang="en-US" sz="3600" dirty="0" smtClean="0"/>
              <a:t>, battles three antagonists</a:t>
            </a:r>
          </a:p>
          <a:p>
            <a:r>
              <a:rPr lang="en-US" sz="3600" dirty="0" err="1" smtClean="0"/>
              <a:t>Grendel</a:t>
            </a:r>
            <a:r>
              <a:rPr lang="en-US" sz="3600" dirty="0" smtClean="0"/>
              <a:t>: the king of Danes, attacks the resident warriors of the mead hall of </a:t>
            </a:r>
            <a:r>
              <a:rPr lang="en-US" sz="3600" dirty="0" err="1" smtClean="0"/>
              <a:t>Hroogar</a:t>
            </a:r>
            <a:endParaRPr lang="en-US" sz="3600" dirty="0" smtClean="0"/>
          </a:p>
          <a:p>
            <a:r>
              <a:rPr lang="en-US" sz="3600" dirty="0" err="1" smtClean="0"/>
              <a:t>Grendel’s</a:t>
            </a:r>
            <a:r>
              <a:rPr lang="en-US" sz="3600" dirty="0" smtClean="0"/>
              <a:t> mother</a:t>
            </a:r>
          </a:p>
          <a:p>
            <a:r>
              <a:rPr lang="en-US" sz="3600" dirty="0" smtClean="0"/>
              <a:t>An unnamed dragon</a:t>
            </a:r>
            <a:endParaRPr lang="en-US"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85000" lnSpcReduction="20000"/>
          </a:bodyPr>
          <a:lstStyle/>
          <a:p>
            <a:r>
              <a:rPr lang="en-US" sz="2800" dirty="0" smtClean="0"/>
              <a:t>The Danish king </a:t>
            </a:r>
            <a:r>
              <a:rPr lang="en-US" sz="2800" dirty="0" err="1" smtClean="0"/>
              <a:t>Hrothgar</a:t>
            </a:r>
            <a:r>
              <a:rPr lang="en-US" sz="2800" dirty="0" smtClean="0"/>
              <a:t> was enjoying a great reign when he begins having trouble in his kingdom with a monster </a:t>
            </a:r>
            <a:r>
              <a:rPr lang="en-US" sz="2800" dirty="0" err="1" smtClean="0"/>
              <a:t>Grendel</a:t>
            </a:r>
            <a:r>
              <a:rPr lang="en-US" sz="2800" dirty="0" smtClean="0"/>
              <a:t> that has invaded his mead hall. </a:t>
            </a:r>
            <a:r>
              <a:rPr lang="en-US" sz="2800" dirty="0" err="1" smtClean="0"/>
              <a:t>Grendel</a:t>
            </a:r>
            <a:r>
              <a:rPr lang="en-US" sz="2800" dirty="0" smtClean="0"/>
              <a:t> prevents anybody from entering the mead hall causing </a:t>
            </a:r>
            <a:r>
              <a:rPr lang="en-US" sz="2800" dirty="0" err="1" smtClean="0"/>
              <a:t>Hrothgar</a:t>
            </a:r>
            <a:r>
              <a:rPr lang="en-US" sz="2800" dirty="0" smtClean="0"/>
              <a:t> to be miserable. </a:t>
            </a:r>
          </a:p>
          <a:p>
            <a:r>
              <a:rPr lang="en-US" sz="2800" dirty="0" smtClean="0"/>
              <a:t>From across the sea the </a:t>
            </a:r>
            <a:r>
              <a:rPr lang="en-US" sz="2800" dirty="0" err="1" smtClean="0"/>
              <a:t>Geats</a:t>
            </a:r>
            <a:r>
              <a:rPr lang="en-US" sz="2800" dirty="0" smtClean="0"/>
              <a:t> hear of the Danes terrible problem with </a:t>
            </a:r>
            <a:r>
              <a:rPr lang="en-US" sz="2800" dirty="0" err="1" smtClean="0"/>
              <a:t>Grendel</a:t>
            </a:r>
            <a:r>
              <a:rPr lang="en-US" sz="2800" dirty="0" smtClean="0"/>
              <a:t> and rush Beowulf and a group of his men to aid the Danes. They camp out in the mead hall and wait for </a:t>
            </a:r>
            <a:r>
              <a:rPr lang="en-US" sz="2800" dirty="0" err="1" smtClean="0"/>
              <a:t>Grendel</a:t>
            </a:r>
            <a:r>
              <a:rPr lang="en-US" sz="2800" dirty="0" smtClean="0"/>
              <a:t>. When he comes they are all asleep but Beowulf who is only pretending. </a:t>
            </a:r>
            <a:r>
              <a:rPr lang="en-US" sz="2800" dirty="0" err="1" smtClean="0"/>
              <a:t>Grendel</a:t>
            </a:r>
            <a:r>
              <a:rPr lang="en-US" sz="2800" dirty="0" smtClean="0"/>
              <a:t> reaches to eat Beowulf, who grabs </a:t>
            </a:r>
            <a:r>
              <a:rPr lang="en-US" sz="2800" dirty="0" err="1" smtClean="0"/>
              <a:t>Grendel's</a:t>
            </a:r>
            <a:r>
              <a:rPr lang="en-US" sz="2800" dirty="0" smtClean="0"/>
              <a:t> arm and rips it off. </a:t>
            </a:r>
            <a:r>
              <a:rPr lang="en-US" sz="2800" dirty="0" err="1" smtClean="0"/>
              <a:t>Grendel</a:t>
            </a:r>
            <a:r>
              <a:rPr lang="en-US" sz="2800" dirty="0" smtClean="0"/>
              <a:t> fleas leaving a long trace of blood, and Beowulf and his men rejoice knowing </a:t>
            </a:r>
            <a:r>
              <a:rPr lang="en-US" sz="2800" dirty="0" err="1" smtClean="0"/>
              <a:t>Grendel</a:t>
            </a:r>
            <a:r>
              <a:rPr lang="en-US" sz="2800" dirty="0" smtClean="0"/>
              <a:t> is dead.  He then hangs the arm up while the men rejoice.</a:t>
            </a:r>
            <a:endParaRPr lang="en-US" sz="28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85000" lnSpcReduction="20000"/>
          </a:bodyPr>
          <a:lstStyle/>
          <a:p>
            <a:r>
              <a:rPr lang="en-US" sz="2800" dirty="0" smtClean="0"/>
              <a:t>Later that night </a:t>
            </a:r>
            <a:r>
              <a:rPr lang="en-US" sz="2800" dirty="0" err="1" smtClean="0"/>
              <a:t>Grendel's</a:t>
            </a:r>
            <a:r>
              <a:rPr lang="en-US" sz="2800" dirty="0" smtClean="0"/>
              <a:t> mother comes to the mead hall to avenge her son's death and snatches up one soldier quickly while also picking up her son's arm. She fleas quickly however because she does not have the strength to battle like her son. </a:t>
            </a:r>
          </a:p>
          <a:p>
            <a:r>
              <a:rPr lang="en-US" sz="2800" dirty="0" smtClean="0"/>
              <a:t>Beowulf and his men are enraged so they follow her to her home under a lake. Beowulf dives into the lake and finds her lair. He struggles with her and eventually finds a sword that is shining from the light of God, he takes and uses it to behead her. He later chops the head off of the dead </a:t>
            </a:r>
            <a:r>
              <a:rPr lang="en-US" sz="2800" dirty="0" err="1" smtClean="0"/>
              <a:t>Grendel</a:t>
            </a:r>
            <a:r>
              <a:rPr lang="en-US" sz="2800" dirty="0" smtClean="0"/>
              <a:t> and takes it to the surface. He comes out of the water and his men are all joyful as they go to give the great news to </a:t>
            </a:r>
            <a:r>
              <a:rPr lang="en-US" sz="2800" dirty="0" err="1" smtClean="0"/>
              <a:t>Hrothgar</a:t>
            </a:r>
            <a:r>
              <a:rPr lang="en-US" sz="2800" dirty="0" smtClean="0"/>
              <a:t>. </a:t>
            </a:r>
            <a:r>
              <a:rPr lang="en-US" sz="2800" dirty="0" err="1" smtClean="0"/>
              <a:t>Hroghgar</a:t>
            </a:r>
            <a:r>
              <a:rPr lang="en-US" sz="2800" dirty="0" smtClean="0"/>
              <a:t> is ecstatic and gives gifts to the men.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77500" lnSpcReduction="20000"/>
          </a:bodyPr>
          <a:lstStyle/>
          <a:p>
            <a:r>
              <a:rPr lang="en-US" sz="2800" dirty="0" smtClean="0"/>
              <a:t>50 years later Beowulf is the king of the Danes, a Dragon is terrorizing the people. Beowulf by then is old and yet he still goes to fight the Dragon and takes a group of men with him. When they arrive all but one of them flea, </a:t>
            </a:r>
            <a:r>
              <a:rPr lang="en-US" sz="2800" dirty="0" err="1" smtClean="0"/>
              <a:t>Wiglaf</a:t>
            </a:r>
            <a:r>
              <a:rPr lang="en-US" sz="2800" dirty="0" smtClean="0"/>
              <a:t>, he helps kill the Dragon, who slashed at Beowulf's throat causing him to die. Beowulf did make a speech before dying saying that </a:t>
            </a:r>
            <a:r>
              <a:rPr lang="en-US" sz="2800" dirty="0" err="1" smtClean="0"/>
              <a:t>Wiglaf</a:t>
            </a:r>
            <a:r>
              <a:rPr lang="en-US" sz="2800" dirty="0" smtClean="0"/>
              <a:t> was the last true warrior. </a:t>
            </a:r>
            <a:r>
              <a:rPr lang="en-US" sz="2800" dirty="0" err="1" smtClean="0"/>
              <a:t>Wiglaf</a:t>
            </a:r>
            <a:r>
              <a:rPr lang="en-US" sz="2800" dirty="0" smtClean="0"/>
              <a:t> later yelled at the other men for running away. And when all was said and done the Danes built Beowulf a funeral pyre to honor him. </a:t>
            </a:r>
          </a:p>
          <a:p>
            <a:r>
              <a:rPr lang="en-US" sz="2800" dirty="0" smtClean="0"/>
              <a:t>In the end it is obvious that Beowulf was a legend to the Danes and his legacy lived on for thousands of years. </a:t>
            </a:r>
            <a:r>
              <a:rPr lang="en-US" sz="2800" dirty="0" err="1" smtClean="0"/>
              <a:t>Wiglaf's</a:t>
            </a:r>
            <a:r>
              <a:rPr lang="en-US" sz="2800" dirty="0" smtClean="0"/>
              <a:t> bravery at the end to help Beowulf defeat the dragon makes Beowulf proud and is in the tradition of great warriors like Beowulf.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End</a:t>
            </a:r>
            <a:endParaRPr lang="en-US" sz="3200" dirty="0"/>
          </a:p>
        </p:txBody>
      </p:sp>
      <p:sp>
        <p:nvSpPr>
          <p:cNvPr id="3" name="Text Placeholder 2"/>
          <p:cNvSpPr>
            <a:spLocks noGrp="1"/>
          </p:cNvSpPr>
          <p:nvPr>
            <p:ph type="body" sz="half" idx="2"/>
          </p:nvPr>
        </p:nvSpPr>
        <p:spPr/>
        <p:txBody>
          <a:bodyPr>
            <a:normAutofit/>
          </a:bodyPr>
          <a:lstStyle/>
          <a:p>
            <a:r>
              <a:rPr lang="en-US" sz="1600" dirty="0" smtClean="0"/>
              <a:t>By: Mrs. </a:t>
            </a:r>
            <a:r>
              <a:rPr lang="en-US" sz="1600" dirty="0" err="1" smtClean="0"/>
              <a:t>Rogalski</a:t>
            </a:r>
            <a:endParaRPr lang="en-US" sz="1600" dirty="0"/>
          </a:p>
        </p:txBody>
      </p:sp>
      <p:pic>
        <p:nvPicPr>
          <p:cNvPr id="5" name="Picture Placeholder 4" descr="Grendel.jpg"/>
          <p:cNvPicPr>
            <a:picLocks noGrp="1" noChangeAspect="1"/>
          </p:cNvPicPr>
          <p:nvPr>
            <p:ph type="pic" idx="1"/>
          </p:nvPr>
        </p:nvPicPr>
        <p:blipFill>
          <a:blip r:embed="rId2" cstate="print"/>
          <a:srcRect l="7557" r="7557"/>
          <a:stretch>
            <a:fillRect/>
          </a:stretch>
        </p:blip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TotalTime>
  <Words>505</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Beowulf</vt:lpstr>
      <vt:lpstr>Characters</vt:lpstr>
      <vt:lpstr>Summary</vt:lpstr>
      <vt:lpstr>Summary</vt:lpstr>
      <vt:lpstr>Summary</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Beowulf</dc:title>
  <dc:creator>Student</dc:creator>
  <cp:lastModifiedBy>Student</cp:lastModifiedBy>
  <cp:revision>5</cp:revision>
  <dcterms:created xsi:type="dcterms:W3CDTF">2010-04-19T13:23:12Z</dcterms:created>
  <dcterms:modified xsi:type="dcterms:W3CDTF">2010-04-20T13:26:04Z</dcterms:modified>
</cp:coreProperties>
</file>