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s/slide22.xml" ContentType="application/vnd.openxmlformats-officedocument.presentationml.slide+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1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23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26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Override PartName="/ppt/slides/slide25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0.xml" ContentType="application/vnd.openxmlformats-officedocument.presentationml.slide+xml"/>
  <Override PartName="/ppt/slides/slide1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8.xml" ContentType="application/vnd.openxmlformats-officedocument.presentationml.slide+xml"/>
  <Override PartName="/ppt/slides/slide15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24.xml" ContentType="application/vnd.openxmlformats-officedocument.presentationml.slide+xml"/>
  <Override PartName="/ppt/slides/slide6.xml" ContentType="application/vnd.openxmlformats-officedocument.presentationml.slide+xml"/>
  <Override PartName="/ppt/slides/slide16.xml" ContentType="application/vnd.openxmlformats-officedocument.presentationml.slide+xml"/>
  <Override PartName="/ppt/slides/slide19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r:id="rId1"/>
  </p:sldMasterIdLst>
  <p:sldIdLst>
    <p:sldId id="256" r:id="rId2"/>
    <p:sldId id="257" r:id="rId3"/>
    <p:sldId id="258" r:id="rId4"/>
    <p:sldId id="275" r:id="rId5"/>
    <p:sldId id="284" r:id="rId6"/>
    <p:sldId id="279" r:id="rId7"/>
    <p:sldId id="281" r:id="rId8"/>
    <p:sldId id="280" r:id="rId9"/>
    <p:sldId id="282" r:id="rId10"/>
    <p:sldId id="283" r:id="rId11"/>
    <p:sldId id="274" r:id="rId12"/>
    <p:sldId id="259" r:id="rId13"/>
    <p:sldId id="276" r:id="rId14"/>
    <p:sldId id="260" r:id="rId15"/>
    <p:sldId id="277" r:id="rId16"/>
    <p:sldId id="261" r:id="rId17"/>
    <p:sldId id="262" r:id="rId18"/>
    <p:sldId id="264" r:id="rId19"/>
    <p:sldId id="265" r:id="rId20"/>
    <p:sldId id="266" r:id="rId21"/>
    <p:sldId id="267" r:id="rId22"/>
    <p:sldId id="268" r:id="rId23"/>
    <p:sldId id="278" r:id="rId24"/>
    <p:sldId id="270" r:id="rId25"/>
    <p:sldId id="271" r:id="rId26"/>
    <p:sldId id="272" r:id="rId2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extLst>
    <p:ext uri="{E76CE94A-603C-4142-B9EB-6D1370010A27}">
      <p14:discardImageEditData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0"/>
    </p:ext>
    <p:ext uri="{D31A062A-798A-4329-ABDD-BBA856620510}">
      <p14:defaultImageDpi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121" d="100"/>
          <a:sy n="121" d="100"/>
        </p:scale>
        <p:origin x="-133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1" Type="http://schemas.openxmlformats.org/officeDocument/2006/relationships/theme" Target="theme/theme1.xml"/><Relationship Id="rId7" Type="http://schemas.openxmlformats.org/officeDocument/2006/relationships/slide" Target="slides/slide6.xml"/><Relationship Id="rId1" Type="http://schemas.openxmlformats.org/officeDocument/2006/relationships/slideMaster" Target="slideMasters/slideMaster1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32" Type="http://schemas.openxmlformats.org/officeDocument/2006/relationships/tableStyles" Target="tableStyles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9" Type="http://schemas.openxmlformats.org/officeDocument/2006/relationships/slide" Target="slides/slide8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7" Type="http://schemas.openxmlformats.org/officeDocument/2006/relationships/slide" Target="slides/slide26.xml"/><Relationship Id="rId14" Type="http://schemas.openxmlformats.org/officeDocument/2006/relationships/slide" Target="slides/slide13.xml"/><Relationship Id="rId23" Type="http://schemas.openxmlformats.org/officeDocument/2006/relationships/slide" Target="slides/slide22.xml"/><Relationship Id="rId4" Type="http://schemas.openxmlformats.org/officeDocument/2006/relationships/slide" Target="slides/slide3.xml"/><Relationship Id="rId28" Type="http://schemas.openxmlformats.org/officeDocument/2006/relationships/printerSettings" Target="printerSettings/printerSettings1.bin"/><Relationship Id="rId26" Type="http://schemas.openxmlformats.org/officeDocument/2006/relationships/slide" Target="slides/slide25.xml"/><Relationship Id="rId30" Type="http://schemas.openxmlformats.org/officeDocument/2006/relationships/viewProps" Target="viewProps.xml"/><Relationship Id="rId11" Type="http://schemas.openxmlformats.org/officeDocument/2006/relationships/slide" Target="slides/slide10.xml"/><Relationship Id="rId29" Type="http://schemas.openxmlformats.org/officeDocument/2006/relationships/presProps" Target="presProps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9" Type="http://schemas.openxmlformats.org/officeDocument/2006/relationships/slide" Target="slides/slide18.xml"/><Relationship Id="rId20" Type="http://schemas.openxmlformats.org/officeDocument/2006/relationships/slide" Target="slides/slide19.xml"/><Relationship Id="rId22" Type="http://schemas.openxmlformats.org/officeDocument/2006/relationships/slide" Target="slides/slide21.xml"/><Relationship Id="rId21" Type="http://schemas.openxmlformats.org/officeDocument/2006/relationships/slide" Target="slides/slide20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632B2420-81F0-CD4A-98C3-43DB6FAA0215}" type="datetimeFigureOut">
              <a:rPr lang="en-US" smtClean="0"/>
              <a:pPr/>
              <a:t>11/18/12</a:t>
            </a:fld>
            <a:endParaRPr lang="en-US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BE985DE7-6A82-1841-98C3-372AD56DC7D2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29064" y="1752600"/>
            <a:ext cx="8333936" cy="2301240"/>
          </a:xfrm>
        </p:spPr>
        <p:txBody>
          <a:bodyPr>
            <a:normAutofit fontScale="90000"/>
          </a:bodyPr>
          <a:lstStyle/>
          <a:p>
            <a:r>
              <a:rPr dirty="0" smtClean="0">
                <a:solidFill>
                  <a:schemeClr val="accent6"/>
                </a:solidFill>
              </a:rPr>
              <a:t>Scholarly</a:t>
            </a:r>
            <a:r>
              <a:rPr dirty="0" smtClean="0"/>
              <a:t> Paper review</a:t>
            </a:r>
            <a:br>
              <a:rPr dirty="0" smtClean="0"/>
            </a:br>
            <a:r>
              <a:rPr dirty="0" smtClean="0"/>
              <a:t/>
            </a:r>
            <a:br>
              <a:rPr dirty="0" smtClean="0"/>
            </a:br>
            <a:r>
              <a:rPr lang="en-US" dirty="0" smtClean="0"/>
              <a:t> </a:t>
            </a:r>
            <a:r>
              <a:rPr dirty="0" smtClean="0"/>
              <a:t>intelligence and creativity</a:t>
            </a:r>
            <a:r>
              <a:rPr lang="en-US" dirty="0" smtClean="0"/>
              <a:t> </a:t>
            </a:r>
            <a:r>
              <a:rPr dirty="0" smtClean="0"/>
              <a:t/>
            </a:r>
            <a:br>
              <a:rPr dirty="0" smtClean="0"/>
            </a:br>
            <a:r>
              <a:rPr dirty="0" smtClean="0"/>
              <a:t/>
            </a:r>
            <a:br>
              <a:rPr dirty="0" smtClean="0"/>
            </a:br>
            <a:r>
              <a:rPr dirty="0" smtClean="0"/>
              <a:t>anne rogalski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Article Summary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Contributions that Reject Current Paradigms</a:t>
            </a:r>
          </a:p>
          <a:p>
            <a:pPr lvl="1"/>
            <a:r>
              <a:rPr lang="en-US" dirty="0" smtClean="0"/>
              <a:t>Redirection</a:t>
            </a:r>
          </a:p>
          <a:p>
            <a:pPr lvl="1"/>
            <a:r>
              <a:rPr lang="en-US" dirty="0" smtClean="0"/>
              <a:t>Reconstruction/Redirection</a:t>
            </a:r>
          </a:p>
          <a:p>
            <a:pPr lvl="1"/>
            <a:r>
              <a:rPr lang="en-US" dirty="0" smtClean="0"/>
              <a:t>Reinitiation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Contributions that Synthesize Current Paradigms</a:t>
            </a:r>
          </a:p>
          <a:p>
            <a:pPr lvl="1"/>
            <a:r>
              <a:rPr lang="en-US" dirty="0" smtClean="0"/>
              <a:t>Integration</a:t>
            </a:r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Article Summary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Sternberg concludes that:</a:t>
            </a:r>
          </a:p>
          <a:p>
            <a:pPr lvl="1"/>
            <a:r>
              <a:rPr lang="en-US" dirty="0" smtClean="0"/>
              <a:t>Creativity is largely a decision that anyone can make, but few do, because the costs are too high.</a:t>
            </a:r>
          </a:p>
          <a:p>
            <a:pPr lvl="1"/>
            <a:r>
              <a:rPr lang="en-US" dirty="0" smtClean="0"/>
              <a:t>Society can help develop creativity by increasing the rewards and decreasing the costs to creative individuals.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7467600" cy="1143000"/>
          </a:xfrm>
        </p:spPr>
        <p:txBody>
          <a:bodyPr>
            <a:normAutofit fontScale="90000"/>
          </a:bodyPr>
          <a:lstStyle/>
          <a:p>
            <a:r>
              <a:rPr lang="en-US" dirty="0">
                <a:solidFill>
                  <a:srgbClr val="6EA0B0"/>
                </a:solidFill>
              </a:rPr>
              <a:t>Implications of the</a:t>
            </a:r>
            <a:r>
              <a:rPr lang="en-US" dirty="0" smtClean="0">
                <a:solidFill>
                  <a:srgbClr val="6EA0B0"/>
                </a:solidFill>
              </a:rPr>
              <a:t> Article </a:t>
            </a:r>
            <a:r>
              <a:rPr lang="en-US" dirty="0">
                <a:solidFill>
                  <a:srgbClr val="6EA0B0"/>
                </a:solidFill>
              </a:rPr>
              <a:t>for</a:t>
            </a:r>
            <a:r>
              <a:rPr lang="en-US" dirty="0" smtClean="0">
                <a:solidFill>
                  <a:srgbClr val="6EA0B0"/>
                </a:solidFill>
              </a:rPr>
              <a:t> Creativity in the Education Field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Students will benefit from a three fold teaching approach:</a:t>
            </a:r>
          </a:p>
          <a:p>
            <a:pPr lvl="1"/>
            <a:r>
              <a:rPr lang="en-US" dirty="0" smtClean="0"/>
              <a:t>teaching for creative thinking</a:t>
            </a:r>
          </a:p>
          <a:p>
            <a:pPr lvl="1"/>
            <a:r>
              <a:rPr lang="en-US" dirty="0" smtClean="0"/>
              <a:t>teaching for analytical thinking</a:t>
            </a:r>
          </a:p>
          <a:p>
            <a:pPr lvl="1"/>
            <a:r>
              <a:rPr lang="en-US" dirty="0" smtClean="0"/>
              <a:t>teaching for practical thinking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Students taught using a combination of these three approaches to thinking will outperform students taught in conventional methods.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6EA0B0"/>
                </a:solidFill>
              </a:rPr>
              <a:t>Implications of the Article for Creativity in the Education Field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Students can be taught to think more creatively.</a:t>
            </a:r>
          </a:p>
          <a:p>
            <a:endParaRPr lang="en-US" dirty="0" smtClean="0"/>
          </a:p>
          <a:p>
            <a:r>
              <a:rPr lang="en-US" dirty="0" smtClean="0"/>
              <a:t>Students can learn that creativity is a decision about life, an attitude about life, and a matter of ability.</a:t>
            </a:r>
          </a:p>
          <a:p>
            <a:endParaRPr lang="en-US" dirty="0" smtClean="0"/>
          </a:p>
          <a:p>
            <a:r>
              <a:rPr lang="en-US" dirty="0" smtClean="0"/>
              <a:t>Further research can and should take place to further understand the nature of creativity, which will benefit both teachers and students.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6EA0B0"/>
                </a:solidFill>
              </a:rPr>
              <a:t>Strengths of the</a:t>
            </a:r>
            <a:r>
              <a:rPr lang="en-US" dirty="0" smtClean="0">
                <a:solidFill>
                  <a:srgbClr val="6EA0B0"/>
                </a:solidFill>
              </a:rPr>
              <a:t> Article 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Sternberg dedicates his academic life to the nature of creativity and its relationship to both teaching and learning.</a:t>
            </a:r>
          </a:p>
          <a:p>
            <a:endParaRPr lang="en-US" dirty="0" smtClean="0"/>
          </a:p>
          <a:p>
            <a:r>
              <a:rPr lang="en-US" dirty="0" smtClean="0"/>
              <a:t>Sternberg supports his theories with many years of research by his peers and himself.</a:t>
            </a:r>
          </a:p>
          <a:p>
            <a:endParaRPr lang="en-US" dirty="0" smtClean="0"/>
          </a:p>
          <a:p>
            <a:r>
              <a:rPr lang="en-US" dirty="0" smtClean="0"/>
              <a:t>Numerous scientifically solid studies are cited, supporting Sternberg’s theories.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Strengths of the Article 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A thorough review of the nature of creativity provides the reader with sufficient background to understand and appreciate the studies/research presented.</a:t>
            </a:r>
          </a:p>
          <a:p>
            <a:endParaRPr lang="en-US" dirty="0" smtClean="0"/>
          </a:p>
          <a:p>
            <a:r>
              <a:rPr lang="en-US" dirty="0" smtClean="0"/>
              <a:t>The studies/research are briefly, yet clearly described, with enough detail to “paint a picture” for the reader.</a:t>
            </a:r>
          </a:p>
          <a:p>
            <a:endParaRPr lang="en-US" dirty="0" smtClean="0"/>
          </a:p>
          <a:p>
            <a:r>
              <a:rPr lang="en-US" dirty="0" smtClean="0"/>
              <a:t>Creativity is defined both qualitatively and quantitatively.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6EA0B0"/>
                </a:solidFill>
              </a:rPr>
              <a:t>Weaknesses of the</a:t>
            </a:r>
            <a:r>
              <a:rPr lang="en-US" dirty="0" smtClean="0">
                <a:solidFill>
                  <a:srgbClr val="6EA0B0"/>
                </a:solidFill>
              </a:rPr>
              <a:t> Article 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first half of the article would appeal to most educators, regardless of the age level/subject matter taught, however, the second half may be too technical for the average educator.</a:t>
            </a:r>
          </a:p>
          <a:p>
            <a:endParaRPr lang="en-US" dirty="0" smtClean="0"/>
          </a:p>
          <a:p>
            <a:r>
              <a:rPr lang="en-US" dirty="0" smtClean="0"/>
              <a:t>For those desiring additional knowledge on the aspects of creativity, this sampling may prove insufficient.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solidFill>
                  <a:srgbClr val="6EA0B0"/>
                </a:solidFill>
              </a:rPr>
              <a:t>Student</a:t>
            </a:r>
            <a:r>
              <a:rPr lang="en-US" dirty="0" smtClean="0">
                <a:solidFill>
                  <a:srgbClr val="6EA0B0"/>
                </a:solidFill>
              </a:rPr>
              <a:t> Evaluation </a:t>
            </a:r>
            <a:r>
              <a:rPr lang="en-US" dirty="0">
                <a:solidFill>
                  <a:srgbClr val="6EA0B0"/>
                </a:solidFill>
              </a:rPr>
              <a:t>of the</a:t>
            </a:r>
            <a:r>
              <a:rPr lang="en-US" dirty="0" smtClean="0">
                <a:solidFill>
                  <a:srgbClr val="6EA0B0"/>
                </a:solidFill>
              </a:rPr>
              <a:t> Article 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Well written</a:t>
            </a:r>
          </a:p>
          <a:p>
            <a:r>
              <a:rPr lang="en-US" dirty="0" smtClean="0"/>
              <a:t>Easy to understand</a:t>
            </a:r>
          </a:p>
          <a:p>
            <a:r>
              <a:rPr lang="en-US" dirty="0" smtClean="0"/>
              <a:t>Backed by many studies and significant research</a:t>
            </a:r>
          </a:p>
          <a:p>
            <a:r>
              <a:rPr lang="en-US" dirty="0" smtClean="0"/>
              <a:t>Balanced survey of the nature of creativity</a:t>
            </a:r>
          </a:p>
          <a:p>
            <a:r>
              <a:rPr lang="en-US" dirty="0" smtClean="0"/>
              <a:t>Appeals to educators dedicated to including creativity in the classroom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References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buNone/>
            </a:pPr>
            <a:r>
              <a:rPr lang="en-US" sz="1800" dirty="0"/>
              <a:t>Amabile, T. M. (1983). </a:t>
            </a:r>
            <a:r>
              <a:rPr lang="en-US" sz="1800" i="1" dirty="0"/>
              <a:t>The social psychology of creativity</a:t>
            </a:r>
            <a:r>
              <a:rPr lang="en-US" sz="1800" dirty="0"/>
              <a:t>. </a:t>
            </a:r>
            <a:r>
              <a:rPr lang="en-US" sz="1800" dirty="0" smtClean="0"/>
              <a:t>New York</a:t>
            </a:r>
            <a:r>
              <a:rPr lang="en-US" sz="1800" dirty="0"/>
              <a:t>: Springer.</a:t>
            </a:r>
          </a:p>
          <a:p>
            <a:pPr>
              <a:buNone/>
            </a:pPr>
            <a:r>
              <a:rPr lang="en-US" sz="1800" dirty="0"/>
              <a:t>Cattell, R. B., &amp; Cattell, A. K. (1973). </a:t>
            </a:r>
            <a:r>
              <a:rPr lang="en-US" sz="1800" i="1" dirty="0"/>
              <a:t>Measuring intelligence </a:t>
            </a:r>
            <a:r>
              <a:rPr lang="en-US" sz="1800" i="1" dirty="0" smtClean="0"/>
              <a:t>with the </a:t>
            </a:r>
            <a:r>
              <a:rPr lang="en-US" sz="1800" i="1" dirty="0"/>
              <a:t>Culture Fair Tests.</a:t>
            </a:r>
            <a:r>
              <a:rPr lang="en-US" sz="1800" dirty="0"/>
              <a:t> Champaign, IL: Institute for </a:t>
            </a:r>
            <a:r>
              <a:rPr lang="en-US" sz="1800" dirty="0" smtClean="0"/>
              <a:t>Personality and </a:t>
            </a:r>
            <a:r>
              <a:rPr lang="en-US" sz="1800" dirty="0"/>
              <a:t>Ability Testing.</a:t>
            </a:r>
          </a:p>
          <a:p>
            <a:pPr>
              <a:buNone/>
            </a:pPr>
            <a:r>
              <a:rPr lang="en-US" sz="1800" dirty="0"/>
              <a:t>Csikszentmihalyi, M. (1988). Society, culture, and person: A systems view of creativity</a:t>
            </a:r>
            <a:r>
              <a:rPr lang="en-US" sz="1800" i="1" dirty="0"/>
              <a:t>.</a:t>
            </a:r>
            <a:r>
              <a:rPr lang="en-US" sz="1800" dirty="0"/>
              <a:t> In R. J. Sternberg (Ed.), </a:t>
            </a:r>
            <a:r>
              <a:rPr lang="en-US" sz="1800" i="1" dirty="0"/>
              <a:t>The nature </a:t>
            </a:r>
            <a:r>
              <a:rPr lang="en-US" sz="1800" i="1" dirty="0" smtClean="0"/>
              <a:t>of creativity </a:t>
            </a:r>
            <a:r>
              <a:rPr lang="en-US" sz="1800" dirty="0"/>
              <a:t>(pp. 325–339). New York: Cambridge </a:t>
            </a:r>
            <a:r>
              <a:rPr lang="en-US" sz="1800" dirty="0" smtClean="0"/>
              <a:t>University Press</a:t>
            </a:r>
            <a:r>
              <a:rPr lang="en-US" sz="1800" dirty="0"/>
              <a:t>.</a:t>
            </a:r>
          </a:p>
          <a:p>
            <a:pPr>
              <a:buNone/>
            </a:pPr>
            <a:r>
              <a:rPr lang="en-US" sz="1800" dirty="0"/>
              <a:t>Dweck, C. S. (1999). </a:t>
            </a:r>
            <a:r>
              <a:rPr lang="en-US" sz="1800" i="1" dirty="0"/>
              <a:t>Self-theories: Their role in motivation, personality, and development. Philadelphia</a:t>
            </a:r>
            <a:r>
              <a:rPr lang="en-US" sz="1800" dirty="0"/>
              <a:t>: Psychology Press/</a:t>
            </a:r>
            <a:r>
              <a:rPr lang="en-US" sz="1800" dirty="0" smtClean="0"/>
              <a:t>Taylor &amp; </a:t>
            </a:r>
            <a:r>
              <a:rPr lang="en-US" sz="1800" dirty="0"/>
              <a:t>Francis.</a:t>
            </a:r>
            <a:endParaRPr lang="en-US" sz="1800" dirty="0" smtClean="0"/>
          </a:p>
          <a:p>
            <a:pPr>
              <a:buNone/>
            </a:pPr>
            <a:r>
              <a:rPr lang="en-US" sz="1800" dirty="0" smtClean="0"/>
              <a:t>Frensch</a:t>
            </a:r>
            <a:r>
              <a:rPr lang="en-US" sz="1800" dirty="0"/>
              <a:t>, P. A., &amp; Sternberg, R. J. (1989). Expertise and </a:t>
            </a:r>
            <a:r>
              <a:rPr lang="en-US" sz="1800" dirty="0" smtClean="0"/>
              <a:t>intelligent thinking</a:t>
            </a:r>
            <a:r>
              <a:rPr lang="en-US" sz="1800" dirty="0"/>
              <a:t>: When is it worse to know better? In R. J. </a:t>
            </a:r>
            <a:r>
              <a:rPr lang="en-US" sz="1800" dirty="0" smtClean="0"/>
              <a:t>Sternberg (Ed.), </a:t>
            </a:r>
            <a:r>
              <a:rPr lang="en-US" sz="1800" i="1" dirty="0" smtClean="0"/>
              <a:t>Advances in the psychology of human intelligence</a:t>
            </a:r>
            <a:r>
              <a:rPr lang="en-US" sz="1800" dirty="0" smtClean="0"/>
              <a:t>: Vol. 5 (pp. 157–188). Hillsdale, NJ: Lawrence Erlbaum Associates, Inc.</a:t>
            </a:r>
          </a:p>
          <a:p>
            <a:pPr>
              <a:buNone/>
            </a:pPr>
            <a:endParaRPr lang="en-US" sz="1800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441405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References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sz="2571" dirty="0" smtClean="0"/>
              <a:t>Garcia</a:t>
            </a:r>
            <a:r>
              <a:rPr lang="en-US" sz="2571" dirty="0"/>
              <a:t>, J., &amp; Koelling, R. A. (1966). The relation of cue to consequence in avoidance learning. </a:t>
            </a:r>
            <a:r>
              <a:rPr lang="en-US" sz="2571" i="1" dirty="0"/>
              <a:t>Psychonomic Science</a:t>
            </a:r>
            <a:r>
              <a:rPr lang="en-US" sz="2571" dirty="0"/>
              <a:t>, </a:t>
            </a:r>
            <a:r>
              <a:rPr lang="en-US" sz="2571" i="1" dirty="0"/>
              <a:t>4</a:t>
            </a:r>
            <a:r>
              <a:rPr lang="en-US" sz="2571" dirty="0" smtClean="0"/>
              <a:t>, 123</a:t>
            </a:r>
            <a:r>
              <a:rPr lang="en-US" sz="2571" dirty="0"/>
              <a:t>–124.</a:t>
            </a:r>
          </a:p>
          <a:p>
            <a:pPr>
              <a:buNone/>
            </a:pPr>
            <a:r>
              <a:rPr lang="en-US" sz="2571" dirty="0"/>
              <a:t>Gardner, H. (1993). </a:t>
            </a:r>
            <a:r>
              <a:rPr lang="en-US" sz="2571" i="1" dirty="0"/>
              <a:t>Creating minds</a:t>
            </a:r>
            <a:r>
              <a:rPr lang="en-US" sz="2571" dirty="0"/>
              <a:t>. New York: Basic Books.</a:t>
            </a:r>
          </a:p>
          <a:p>
            <a:pPr>
              <a:buNone/>
            </a:pPr>
            <a:r>
              <a:rPr lang="en-US" sz="2571" dirty="0"/>
              <a:t>Grigorenko, E. L., Jarvin, L., &amp; Sternberg, R. J. (2002).</a:t>
            </a:r>
            <a:endParaRPr lang="en-US" sz="2571" dirty="0" smtClean="0"/>
          </a:p>
          <a:p>
            <a:pPr>
              <a:buNone/>
            </a:pPr>
            <a:r>
              <a:rPr lang="en-US" sz="2571" dirty="0" smtClean="0"/>
              <a:t>	School</a:t>
            </a:r>
            <a:r>
              <a:rPr lang="en-US" sz="2571" dirty="0"/>
              <a:t>-based tests of the triarchic theory of intelligence: Three</a:t>
            </a:r>
            <a:endParaRPr lang="en-US" sz="2571" dirty="0" smtClean="0"/>
          </a:p>
          <a:p>
            <a:pPr>
              <a:buNone/>
            </a:pPr>
            <a:r>
              <a:rPr lang="en-US" sz="2571" dirty="0" smtClean="0"/>
              <a:t>	settings</a:t>
            </a:r>
            <a:r>
              <a:rPr lang="en-US" sz="2571" dirty="0"/>
              <a:t>, three samples, three syllabi. </a:t>
            </a:r>
            <a:r>
              <a:rPr lang="en-US" sz="2571" i="1" dirty="0"/>
              <a:t>Contemporary Educational Psychology</a:t>
            </a:r>
            <a:r>
              <a:rPr lang="en-US" sz="2571" dirty="0"/>
              <a:t>, </a:t>
            </a:r>
            <a:r>
              <a:rPr lang="en-US" sz="2571" i="1" dirty="0"/>
              <a:t>27</a:t>
            </a:r>
            <a:r>
              <a:rPr lang="en-US" sz="2571" dirty="0"/>
              <a:t>, 167–208.</a:t>
            </a:r>
          </a:p>
          <a:p>
            <a:pPr>
              <a:buNone/>
            </a:pPr>
            <a:r>
              <a:rPr lang="en-US" sz="2571" dirty="0"/>
              <a:t>Guilford, J. P. (1950). Creativity. </a:t>
            </a:r>
            <a:r>
              <a:rPr lang="en-US" sz="2571" i="1" dirty="0"/>
              <a:t>American Psychologist</a:t>
            </a:r>
            <a:r>
              <a:rPr lang="en-US" sz="2571" dirty="0"/>
              <a:t>, </a:t>
            </a:r>
            <a:r>
              <a:rPr lang="en-US" sz="2571" i="1" dirty="0"/>
              <a:t>5</a:t>
            </a:r>
            <a:r>
              <a:rPr lang="en-US" sz="2571" dirty="0"/>
              <a:t>,</a:t>
            </a:r>
            <a:endParaRPr lang="en-US" sz="2571" dirty="0" smtClean="0"/>
          </a:p>
          <a:p>
            <a:pPr>
              <a:buNone/>
            </a:pPr>
            <a:r>
              <a:rPr lang="en-US" sz="2571" dirty="0" smtClean="0"/>
              <a:t>	444</a:t>
            </a:r>
            <a:r>
              <a:rPr lang="en-US" sz="2571" dirty="0"/>
              <a:t>–454</a:t>
            </a:r>
            <a:r>
              <a:rPr lang="en-US" sz="2571" dirty="0" smtClean="0"/>
              <a:t>.</a:t>
            </a:r>
          </a:p>
          <a:p>
            <a:pPr>
              <a:buNone/>
            </a:pPr>
            <a:r>
              <a:rPr lang="en-US" sz="2571" dirty="0" smtClean="0"/>
              <a:t>Grigorenko, E. L., &amp; Sternberg, R. J. (2001). Analytical, creative,</a:t>
            </a:r>
          </a:p>
          <a:p>
            <a:pPr>
              <a:buNone/>
            </a:pPr>
            <a:r>
              <a:rPr lang="en-US" sz="2571" dirty="0" smtClean="0"/>
              <a:t>	and practical intelligence as predictors of self-reported adaptive</a:t>
            </a:r>
          </a:p>
          <a:p>
            <a:pPr>
              <a:buNone/>
            </a:pPr>
            <a:r>
              <a:rPr lang="en-US" sz="2571" dirty="0" smtClean="0"/>
              <a:t>	functioning: A case study in Russia. </a:t>
            </a:r>
            <a:r>
              <a:rPr lang="en-US" sz="2571" i="1" dirty="0" smtClean="0"/>
              <a:t>Intelligence</a:t>
            </a:r>
            <a:r>
              <a:rPr lang="en-US" sz="2571" dirty="0" smtClean="0"/>
              <a:t>, </a:t>
            </a:r>
            <a:r>
              <a:rPr lang="en-US" sz="2571" i="1" dirty="0" smtClean="0"/>
              <a:t>29</a:t>
            </a:r>
            <a:r>
              <a:rPr lang="en-US" sz="2571" dirty="0" smtClean="0"/>
              <a:t>, 57–73.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630950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Sternberg, Robert J. (2006). The nature of creativity. </a:t>
            </a:r>
            <a:r>
              <a:rPr lang="en-US" i="1" dirty="0" smtClean="0"/>
              <a:t>Creativity Research Journal, 18 (</a:t>
            </a:r>
            <a:r>
              <a:rPr lang="en-US" dirty="0" smtClean="0"/>
              <a:t>1), 87-98.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References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>
              <a:buNone/>
            </a:pPr>
            <a:r>
              <a:rPr lang="en-US" sz="1800" dirty="0" smtClean="0"/>
              <a:t>Langley</a:t>
            </a:r>
            <a:r>
              <a:rPr lang="en-US" sz="1800" dirty="0"/>
              <a:t>, P., Simon, H. A., Bradshaw, G. L., &amp; Zytkow, J. M. (1987).</a:t>
            </a:r>
            <a:endParaRPr lang="en-US" sz="1800" dirty="0" smtClean="0"/>
          </a:p>
          <a:p>
            <a:pPr>
              <a:buNone/>
            </a:pPr>
            <a:r>
              <a:rPr lang="en-US" sz="1800" dirty="0" smtClean="0"/>
              <a:t>	</a:t>
            </a:r>
            <a:r>
              <a:rPr lang="en-US" sz="1800" i="1" dirty="0" smtClean="0"/>
              <a:t>Scientific </a:t>
            </a:r>
            <a:r>
              <a:rPr lang="en-US" sz="1800" i="1" dirty="0"/>
              <a:t>discovery: Computational explorations of the creative processes</a:t>
            </a:r>
            <a:r>
              <a:rPr lang="en-US" sz="1800" dirty="0"/>
              <a:t>. Cambridge, MA: MIT Press.</a:t>
            </a:r>
          </a:p>
          <a:p>
            <a:pPr>
              <a:buNone/>
            </a:pPr>
            <a:r>
              <a:rPr lang="en-US" sz="1800" dirty="0"/>
              <a:t>Lubart, T. I. (1994). Creativity. In R. J. Sternberg (Ed.), </a:t>
            </a:r>
            <a:r>
              <a:rPr lang="en-US" sz="1800" i="1" dirty="0"/>
              <a:t>Thinking and</a:t>
            </a:r>
            <a:endParaRPr lang="en-US" sz="1800" i="1" dirty="0" smtClean="0"/>
          </a:p>
          <a:p>
            <a:pPr>
              <a:buNone/>
            </a:pPr>
            <a:r>
              <a:rPr lang="en-US" sz="1800" i="1" dirty="0" smtClean="0"/>
              <a:t>	problem </a:t>
            </a:r>
            <a:r>
              <a:rPr lang="en-US" sz="1800" i="1" dirty="0"/>
              <a:t>solving</a:t>
            </a:r>
            <a:r>
              <a:rPr lang="en-US" sz="1800" dirty="0"/>
              <a:t> (pp. 290–332). San Diego, CA: Academic.</a:t>
            </a:r>
          </a:p>
          <a:p>
            <a:pPr>
              <a:buNone/>
            </a:pPr>
            <a:r>
              <a:rPr lang="en-US" sz="1800" dirty="0"/>
              <a:t>Lubart, T. I., &amp; Sternberg, R. J. (1995). An investment approach to</a:t>
            </a:r>
            <a:endParaRPr lang="en-US" sz="1800" dirty="0" smtClean="0"/>
          </a:p>
          <a:p>
            <a:pPr>
              <a:buNone/>
            </a:pPr>
            <a:r>
              <a:rPr lang="en-US" sz="1800" dirty="0" smtClean="0"/>
              <a:t>	creativity</a:t>
            </a:r>
            <a:r>
              <a:rPr lang="en-US" sz="1800" dirty="0"/>
              <a:t>: Theory and data. In S. M. Smith, T. B. Ward, &amp; R. A.</a:t>
            </a:r>
            <a:endParaRPr lang="en-US" sz="1800" dirty="0" smtClean="0"/>
          </a:p>
          <a:p>
            <a:pPr>
              <a:buNone/>
            </a:pPr>
            <a:r>
              <a:rPr lang="en-US" sz="1800" dirty="0" smtClean="0"/>
              <a:t>	Finke </a:t>
            </a:r>
            <a:r>
              <a:rPr lang="en-US" sz="1800" dirty="0"/>
              <a:t>(Eds.), </a:t>
            </a:r>
            <a:r>
              <a:rPr lang="en-US" sz="1800" i="1" dirty="0"/>
              <a:t>The creative cognition approach </a:t>
            </a:r>
            <a:r>
              <a:rPr lang="en-US" sz="1800" dirty="0"/>
              <a:t>(pp. 269–302).</a:t>
            </a:r>
            <a:endParaRPr lang="en-US" sz="1800" dirty="0" smtClean="0"/>
          </a:p>
          <a:p>
            <a:pPr>
              <a:buNone/>
            </a:pPr>
            <a:r>
              <a:rPr lang="en-US" sz="1800" dirty="0" smtClean="0"/>
              <a:t>	Cambridge</a:t>
            </a:r>
            <a:r>
              <a:rPr lang="en-US" sz="1800" dirty="0"/>
              <a:t>, MA: MIT Press.</a:t>
            </a:r>
          </a:p>
          <a:p>
            <a:pPr>
              <a:buNone/>
            </a:pPr>
            <a:r>
              <a:rPr lang="en-US" sz="1800" dirty="0"/>
              <a:t>Niu, W., &amp; Sternberg, R. J. (2001). Cultural influences on artistic</a:t>
            </a:r>
            <a:endParaRPr lang="en-US" sz="1800" dirty="0" smtClean="0"/>
          </a:p>
          <a:p>
            <a:pPr>
              <a:buNone/>
            </a:pPr>
            <a:r>
              <a:rPr lang="en-US" sz="1800" dirty="0" smtClean="0"/>
              <a:t>	creativity </a:t>
            </a:r>
            <a:r>
              <a:rPr lang="en-US" sz="1800" dirty="0"/>
              <a:t>and its evaluation. </a:t>
            </a:r>
            <a:r>
              <a:rPr lang="en-US" sz="1800" i="1" dirty="0"/>
              <a:t>International Journal of Psychology</a:t>
            </a:r>
            <a:r>
              <a:rPr lang="en-US" sz="1800" dirty="0"/>
              <a:t>, </a:t>
            </a:r>
            <a:r>
              <a:rPr lang="en-US" sz="1800" i="1" dirty="0"/>
              <a:t>36</a:t>
            </a:r>
            <a:r>
              <a:rPr lang="en-US" sz="1800" dirty="0"/>
              <a:t>(4), 225–241</a:t>
            </a:r>
            <a:r>
              <a:rPr lang="en-US" sz="1800" dirty="0" smtClean="0"/>
              <a:t>.</a:t>
            </a:r>
          </a:p>
          <a:p>
            <a:pPr>
              <a:buNone/>
            </a:pPr>
            <a:endParaRPr lang="en-US" sz="1800" dirty="0" smtClean="0"/>
          </a:p>
          <a:p>
            <a:pPr marL="36576" indent="0">
              <a:buNone/>
            </a:pPr>
            <a:endParaRPr lang="en-US" sz="1800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893365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References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/>
              <a:t>O’Hara, L. A., &amp; Sternberg, R. J. (2000–2001). It doesn’t hurt to ask:</a:t>
            </a:r>
          </a:p>
          <a:p>
            <a:pPr>
              <a:buNone/>
            </a:pPr>
            <a:r>
              <a:rPr lang="en-US" sz="1800" dirty="0" smtClean="0"/>
              <a:t>	Effects of instructions to be creative, practical, or analytical on</a:t>
            </a:r>
          </a:p>
          <a:p>
            <a:pPr>
              <a:buNone/>
            </a:pPr>
            <a:r>
              <a:rPr lang="en-US" sz="1800" dirty="0" smtClean="0"/>
              <a:t>	essay—writing performance and their interaction with students’ thinking styles</a:t>
            </a:r>
            <a:r>
              <a:rPr lang="en-US" sz="1800" i="1" dirty="0" smtClean="0"/>
              <a:t>. Creativity Research Journal</a:t>
            </a:r>
            <a:r>
              <a:rPr lang="en-US" sz="1800" dirty="0" smtClean="0"/>
              <a:t>, </a:t>
            </a:r>
            <a:r>
              <a:rPr lang="en-US" sz="1800" i="1" dirty="0" smtClean="0"/>
              <a:t>13</a:t>
            </a:r>
            <a:r>
              <a:rPr lang="en-US" sz="1800" dirty="0" smtClean="0"/>
              <a:t>,</a:t>
            </a:r>
          </a:p>
          <a:p>
            <a:pPr>
              <a:buNone/>
            </a:pPr>
            <a:r>
              <a:rPr lang="en-US" sz="1800" dirty="0" smtClean="0"/>
              <a:t>	197–210.</a:t>
            </a:r>
          </a:p>
          <a:p>
            <a:pPr>
              <a:buNone/>
            </a:pPr>
            <a:r>
              <a:rPr lang="en-US" sz="1800" dirty="0" smtClean="0"/>
              <a:t>Rubenson</a:t>
            </a:r>
            <a:r>
              <a:rPr lang="en-US" sz="1800" dirty="0"/>
              <a:t>, D. L., &amp; Runco, M. A. (1992). The psychoeconomic approach to creativity. </a:t>
            </a:r>
            <a:r>
              <a:rPr lang="en-US" sz="1800" i="1" dirty="0"/>
              <a:t>New Ideas in Psychology</a:t>
            </a:r>
            <a:r>
              <a:rPr lang="en-US" sz="1800" dirty="0"/>
              <a:t>, </a:t>
            </a:r>
            <a:r>
              <a:rPr lang="en-US" sz="1800" i="1" dirty="0"/>
              <a:t>10</a:t>
            </a:r>
            <a:r>
              <a:rPr lang="en-US" sz="1800" dirty="0"/>
              <a:t>, 131–147.</a:t>
            </a:r>
          </a:p>
          <a:p>
            <a:pPr>
              <a:buNone/>
            </a:pPr>
            <a:r>
              <a:rPr lang="en-US" sz="1800" dirty="0"/>
              <a:t>Simonton, D. K. (1994). </a:t>
            </a:r>
            <a:r>
              <a:rPr lang="en-US" sz="1800" i="1" dirty="0"/>
              <a:t>Greatness</a:t>
            </a:r>
            <a:r>
              <a:rPr lang="en-US" sz="1800" dirty="0"/>
              <a:t>. New York: Guilford.</a:t>
            </a:r>
          </a:p>
          <a:p>
            <a:pPr>
              <a:buNone/>
            </a:pPr>
            <a:r>
              <a:rPr lang="en-US" sz="1800" dirty="0"/>
              <a:t>Sternberg, R. J. (1981). Intelligence and nonentrenchment. </a:t>
            </a:r>
            <a:r>
              <a:rPr lang="en-US" sz="1800" i="1" dirty="0" smtClean="0"/>
              <a:t>Journal of </a:t>
            </a:r>
            <a:r>
              <a:rPr lang="en-US" sz="1800" i="1" dirty="0"/>
              <a:t>Educational Psychology</a:t>
            </a:r>
            <a:r>
              <a:rPr lang="en-US" sz="1800" dirty="0"/>
              <a:t>, </a:t>
            </a:r>
            <a:r>
              <a:rPr lang="en-US" sz="1800" i="1" dirty="0"/>
              <a:t>73</a:t>
            </a:r>
            <a:r>
              <a:rPr lang="en-US" sz="1800" dirty="0"/>
              <a:t>, 1–16.</a:t>
            </a:r>
          </a:p>
          <a:p>
            <a:pPr>
              <a:buNone/>
            </a:pPr>
            <a:r>
              <a:rPr lang="en-US" sz="1800" dirty="0"/>
              <a:t>Sternberg, R. J. (1982). Natural, unnatural, and supernatural concepts. </a:t>
            </a:r>
            <a:r>
              <a:rPr lang="en-US" sz="1800" i="1" dirty="0"/>
              <a:t>Cognitive Psychology</a:t>
            </a:r>
            <a:r>
              <a:rPr lang="en-US" sz="1800" dirty="0"/>
              <a:t>, </a:t>
            </a:r>
            <a:r>
              <a:rPr lang="en-US" sz="1800" i="1" dirty="0"/>
              <a:t>14</a:t>
            </a:r>
            <a:r>
              <a:rPr lang="en-US" sz="1800" dirty="0"/>
              <a:t>, 451–488.</a:t>
            </a:r>
          </a:p>
          <a:p>
            <a:pPr>
              <a:buNone/>
            </a:pPr>
            <a:r>
              <a:rPr lang="en-US" sz="1800" dirty="0"/>
              <a:t>Sternberg, R. J. (1985). </a:t>
            </a:r>
            <a:r>
              <a:rPr lang="en-US" sz="1800" i="1" dirty="0"/>
              <a:t>Beyond IQ: A triarchic theory of human </a:t>
            </a:r>
            <a:r>
              <a:rPr lang="en-US" sz="1800" i="1" dirty="0" smtClean="0"/>
              <a:t>intelligence.</a:t>
            </a:r>
            <a:r>
              <a:rPr lang="en-US" sz="1800" dirty="0" smtClean="0"/>
              <a:t>  New York: Cambridge University Press.</a:t>
            </a:r>
            <a:endParaRPr lang="en-US" sz="1800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42518618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References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sz="1800" dirty="0"/>
              <a:t>Sternberg, R. J. (1988). Mental self-government: A theory of intellectual styles and their development. </a:t>
            </a:r>
            <a:r>
              <a:rPr lang="en-US" sz="1800" i="1" dirty="0"/>
              <a:t>Human Development</a:t>
            </a:r>
            <a:r>
              <a:rPr lang="en-US" sz="1800" dirty="0"/>
              <a:t>, </a:t>
            </a:r>
            <a:r>
              <a:rPr lang="en-US" sz="1800" i="1" dirty="0"/>
              <a:t>31</a:t>
            </a:r>
            <a:r>
              <a:rPr lang="en-US" sz="1800" dirty="0" smtClean="0"/>
              <a:t>, 197</a:t>
            </a:r>
            <a:r>
              <a:rPr lang="en-US" sz="1800" dirty="0"/>
              <a:t>–224.</a:t>
            </a:r>
          </a:p>
          <a:p>
            <a:pPr>
              <a:buNone/>
            </a:pPr>
            <a:r>
              <a:rPr lang="en-US" sz="1800" dirty="0"/>
              <a:t>Sternberg, R. J. (1993). </a:t>
            </a:r>
            <a:r>
              <a:rPr lang="en-US" sz="1800" i="1" dirty="0"/>
              <a:t>Sternberg Triarchic Abilities Test</a:t>
            </a:r>
            <a:r>
              <a:rPr lang="en-US" sz="1800" dirty="0"/>
              <a:t>. Unpublished test.</a:t>
            </a:r>
          </a:p>
          <a:p>
            <a:pPr>
              <a:buNone/>
            </a:pPr>
            <a:r>
              <a:rPr lang="en-US" sz="1800" dirty="0"/>
              <a:t>Sternberg, R. J. (1995). </a:t>
            </a:r>
            <a:r>
              <a:rPr lang="en-US" sz="1800" i="1" dirty="0"/>
              <a:t>In search of the human mind</a:t>
            </a:r>
            <a:r>
              <a:rPr lang="en-US" sz="1800" dirty="0"/>
              <a:t>. Orlando, </a:t>
            </a:r>
            <a:r>
              <a:rPr lang="en-US" sz="1800" dirty="0" smtClean="0"/>
              <a:t>FL: Harcourt </a:t>
            </a:r>
            <a:r>
              <a:rPr lang="en-US" sz="1800" dirty="0"/>
              <a:t>Brace.</a:t>
            </a:r>
            <a:endParaRPr lang="en-US" sz="1800" dirty="0" smtClean="0"/>
          </a:p>
          <a:p>
            <a:pPr>
              <a:buNone/>
            </a:pPr>
            <a:r>
              <a:rPr lang="en-US" sz="1800" dirty="0" smtClean="0"/>
              <a:t>Sternberg</a:t>
            </a:r>
            <a:r>
              <a:rPr lang="en-US" sz="1800" dirty="0"/>
              <a:t>, R. J. (1997a). </a:t>
            </a:r>
            <a:r>
              <a:rPr lang="en-US" sz="1800" i="1" dirty="0"/>
              <a:t>Successful intelligence</a:t>
            </a:r>
            <a:r>
              <a:rPr lang="en-US" sz="1800" dirty="0"/>
              <a:t>. New York: Plume.</a:t>
            </a:r>
          </a:p>
          <a:p>
            <a:pPr>
              <a:buNone/>
            </a:pPr>
            <a:r>
              <a:rPr lang="en-US" sz="1800" dirty="0"/>
              <a:t>Sternberg, R. J. (1997b). </a:t>
            </a:r>
            <a:r>
              <a:rPr lang="en-US" sz="1800" i="1" dirty="0"/>
              <a:t>Thinking styles</a:t>
            </a:r>
            <a:r>
              <a:rPr lang="en-US" sz="1800" dirty="0"/>
              <a:t>. New York: </a:t>
            </a:r>
            <a:r>
              <a:rPr lang="en-US" sz="1800" dirty="0" smtClean="0"/>
              <a:t>Cambridge University </a:t>
            </a:r>
            <a:r>
              <a:rPr lang="en-US" sz="1800" dirty="0"/>
              <a:t>Press</a:t>
            </a:r>
            <a:r>
              <a:rPr lang="en-US" sz="1800" dirty="0" smtClean="0"/>
              <a:t>.</a:t>
            </a:r>
          </a:p>
          <a:p>
            <a:pPr>
              <a:buNone/>
            </a:pPr>
            <a:r>
              <a:rPr lang="en-US" sz="1800" dirty="0" smtClean="0"/>
              <a:t>Sternberg, R. J. (Ed.) (1999a). </a:t>
            </a:r>
            <a:r>
              <a:rPr lang="en-US" sz="1800" i="1" dirty="0" smtClean="0"/>
              <a:t>Handbook of creativity</a:t>
            </a:r>
            <a:r>
              <a:rPr lang="en-US" sz="1800" dirty="0" smtClean="0"/>
              <a:t>. New York: Cambridge University Press.</a:t>
            </a:r>
          </a:p>
          <a:p>
            <a:pPr>
              <a:buNone/>
            </a:pPr>
            <a:r>
              <a:rPr lang="en-US" sz="1800" dirty="0" smtClean="0"/>
              <a:t>Sternberg, R. J. (1999b). A propulsion model of creative contributions</a:t>
            </a:r>
            <a:r>
              <a:rPr lang="en-US" sz="1800" i="1" dirty="0" smtClean="0"/>
              <a:t>. Review of General Psychology, 3,</a:t>
            </a:r>
            <a:r>
              <a:rPr lang="en-US" sz="1800" dirty="0" smtClean="0"/>
              <a:t> 83-100.</a:t>
            </a:r>
          </a:p>
          <a:p>
            <a:pPr>
              <a:buNone/>
            </a:pPr>
            <a:r>
              <a:rPr lang="en-US" sz="1800" dirty="0" smtClean="0"/>
              <a:t>Sternberg, R. J. (2001). Teaching psychology students that creativity is a decision. </a:t>
            </a:r>
            <a:r>
              <a:rPr lang="en-US" sz="1800" i="1" dirty="0" smtClean="0"/>
              <a:t>The General Psychologist, 36</a:t>
            </a:r>
            <a:r>
              <a:rPr lang="en-US" sz="1800" dirty="0" smtClean="0"/>
              <a:t>(1), 8–11.</a:t>
            </a:r>
          </a:p>
          <a:p>
            <a:pPr>
              <a:buNone/>
            </a:pPr>
            <a:endParaRPr lang="en-US" sz="1800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219394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References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/>
              <a:t>Sternberg, R. J. (Ed.). (2003a). </a:t>
            </a:r>
            <a:r>
              <a:rPr lang="en-US" sz="1800" i="1" dirty="0" smtClean="0"/>
              <a:t>Psychologists defying the crowd: Stories of those who battled the establishment and won. </a:t>
            </a:r>
            <a:r>
              <a:rPr lang="en-US" sz="1800" dirty="0" smtClean="0"/>
              <a:t>Washington, DC: American Psychological Association.</a:t>
            </a:r>
          </a:p>
          <a:p>
            <a:pPr>
              <a:buNone/>
            </a:pPr>
            <a:r>
              <a:rPr lang="en-US" sz="1800" dirty="0" smtClean="0"/>
              <a:t>Sternberg, R. J. (2003b). </a:t>
            </a:r>
            <a:r>
              <a:rPr lang="en-US" sz="1800" i="1" dirty="0" smtClean="0"/>
              <a:t>Wisdom, intelligence, and creativity synthesized. </a:t>
            </a:r>
            <a:r>
              <a:rPr lang="en-US" sz="1800" dirty="0" smtClean="0"/>
              <a:t>New York: Cambridge University Press.</a:t>
            </a:r>
          </a:p>
          <a:p>
            <a:pPr>
              <a:buNone/>
            </a:pPr>
            <a:r>
              <a:rPr lang="en-US" sz="1800" dirty="0" smtClean="0"/>
              <a:t>Sternberg, R. J., &amp; Grigorenko, E. L. (1995). Styles of thinking in school. </a:t>
            </a:r>
            <a:r>
              <a:rPr lang="en-US" sz="1800" i="1" dirty="0" smtClean="0"/>
              <a:t>European Journal for High Ability, 6</a:t>
            </a:r>
            <a:r>
              <a:rPr lang="en-US" sz="1800" dirty="0" smtClean="0"/>
              <a:t>(2), 201–219.</a:t>
            </a:r>
          </a:p>
          <a:p>
            <a:pPr>
              <a:buNone/>
            </a:pPr>
            <a:r>
              <a:rPr lang="en-US" sz="1800" dirty="0" smtClean="0"/>
              <a:t>Sternberg, R. J., Grigorenko, E. L., Ferrari, M., &amp; Clinkenbeard, P. (1999). A triarchic analysis of an aptitude—treatment interaction. </a:t>
            </a:r>
            <a:r>
              <a:rPr lang="en-US" sz="1800" i="1" dirty="0" smtClean="0"/>
              <a:t>European Journal of Psychological Assessment, 15</a:t>
            </a:r>
            <a:r>
              <a:rPr lang="en-US" sz="1800" dirty="0" smtClean="0"/>
              <a:t>(1), 1-11.</a:t>
            </a:r>
          </a:p>
          <a:p>
            <a:pPr>
              <a:buNone/>
            </a:pPr>
            <a:r>
              <a:rPr lang="en-US" sz="1800" dirty="0" smtClean="0"/>
              <a:t>Sternberg, R. J., &amp; Kalmar D. A. (1997). When will the milk spoil?</a:t>
            </a:r>
          </a:p>
          <a:p>
            <a:pPr>
              <a:buNone/>
            </a:pPr>
            <a:r>
              <a:rPr lang="en-US" sz="1800" dirty="0" smtClean="0"/>
              <a:t>	Everyday induction in human intelligence. </a:t>
            </a:r>
            <a:r>
              <a:rPr lang="en-US" sz="1800" i="1" dirty="0" smtClean="0"/>
              <a:t>Intelligence, 25, </a:t>
            </a:r>
            <a:r>
              <a:rPr lang="en-US" sz="1800" dirty="0" smtClean="0"/>
              <a:t>185–203.</a:t>
            </a:r>
          </a:p>
          <a:p>
            <a:pPr>
              <a:buNone/>
            </a:pPr>
            <a:endParaRPr lang="en-US" sz="1800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References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/>
              <a:t>Sternberg, R. J., Kaufman, J. C., &amp; Pretz, J. E. (2001). The propulsion model of creative contributions applied to the arts and letters. </a:t>
            </a:r>
            <a:r>
              <a:rPr lang="en-US" sz="1800" i="1" dirty="0" smtClean="0"/>
              <a:t>Journal of Creative Behavior, 35</a:t>
            </a:r>
            <a:r>
              <a:rPr lang="en-US" sz="1800" dirty="0" smtClean="0"/>
              <a:t>(2), 75–101.</a:t>
            </a:r>
          </a:p>
          <a:p>
            <a:pPr>
              <a:buNone/>
            </a:pPr>
            <a:r>
              <a:rPr lang="en-US" sz="1800" dirty="0" smtClean="0"/>
              <a:t>Sternberg, R. J., Kaufman, J. C., &amp; Pretz, J. E. (2002). </a:t>
            </a:r>
            <a:r>
              <a:rPr lang="en-US" sz="1800" i="1" dirty="0" smtClean="0"/>
              <a:t>The creativity conundrum</a:t>
            </a:r>
            <a:r>
              <a:rPr lang="en-US" sz="1800" dirty="0" smtClean="0"/>
              <a:t>. New York: Psychology Press.</a:t>
            </a:r>
          </a:p>
          <a:p>
            <a:pPr>
              <a:buNone/>
            </a:pPr>
            <a:r>
              <a:rPr lang="en-US" sz="1800" dirty="0" smtClean="0"/>
              <a:t>Sternberg, R. J., &amp; Lubart, T. I. (1991). An investment theory of creativity and its development. </a:t>
            </a:r>
            <a:r>
              <a:rPr lang="en-US" sz="1800" i="1" dirty="0" smtClean="0"/>
              <a:t>Human Development, 34</a:t>
            </a:r>
            <a:r>
              <a:rPr lang="en-US" sz="1800" dirty="0" smtClean="0"/>
              <a:t>(1), 1–31.</a:t>
            </a:r>
          </a:p>
          <a:p>
            <a:pPr>
              <a:buNone/>
            </a:pPr>
            <a:r>
              <a:rPr lang="en-US" sz="1800" dirty="0" smtClean="0"/>
              <a:t>Sternberg, R. J., &amp; Lubart, T. I. (1995). </a:t>
            </a:r>
            <a:r>
              <a:rPr lang="en-US" sz="1800" i="1" dirty="0" smtClean="0"/>
              <a:t>Defying the crowd</a:t>
            </a:r>
            <a:r>
              <a:rPr lang="en-US" sz="1800" dirty="0" smtClean="0"/>
              <a:t>. New</a:t>
            </a:r>
          </a:p>
          <a:p>
            <a:pPr>
              <a:buNone/>
            </a:pPr>
            <a:r>
              <a:rPr lang="en-US" sz="1800" dirty="0" smtClean="0"/>
              <a:t>	York: Free Press.</a:t>
            </a:r>
          </a:p>
          <a:p>
            <a:pPr>
              <a:buNone/>
            </a:pPr>
            <a:r>
              <a:rPr lang="en-US" sz="1800" dirty="0" smtClean="0"/>
              <a:t>Sternberg, R. J., &amp; Lubart, T. I. (1996). Investing in creativity. </a:t>
            </a:r>
            <a:r>
              <a:rPr lang="en-US" sz="1800" i="1" dirty="0" smtClean="0"/>
              <a:t>American Psychologist, 51</a:t>
            </a:r>
            <a:r>
              <a:rPr lang="en-US" sz="1800" dirty="0" smtClean="0"/>
              <a:t>(7), 677–688.</a:t>
            </a:r>
          </a:p>
          <a:p>
            <a:pPr>
              <a:buNone/>
            </a:pPr>
            <a:endParaRPr lang="en-US" sz="1800" dirty="0" smtClean="0"/>
          </a:p>
          <a:p>
            <a:pPr>
              <a:buNone/>
            </a:pPr>
            <a:endParaRPr lang="en-US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3328304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References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en-US" sz="2880" dirty="0" smtClean="0"/>
              <a:t>Sternberg, R. J., &amp; The Rainbow Collaborators. (in press). </a:t>
            </a:r>
            <a:r>
              <a:rPr lang="en-US" sz="2880" i="1" dirty="0" smtClean="0"/>
              <a:t>The Rainbow Project: Enhancing the SAT through assessments of analytical, practical and creative skills.</a:t>
            </a:r>
            <a:r>
              <a:rPr lang="en-US" sz="2880" dirty="0" smtClean="0"/>
              <a:t> Technical report submitted for publication.</a:t>
            </a:r>
          </a:p>
          <a:p>
            <a:pPr>
              <a:buNone/>
            </a:pPr>
            <a:r>
              <a:rPr lang="en-US" sz="2880" dirty="0" smtClean="0"/>
              <a:t>Sternberg, R. J., Torff, B., &amp; Grigorenko, E. L. (1998a). Teaching for</a:t>
            </a:r>
          </a:p>
          <a:p>
            <a:pPr>
              <a:buNone/>
            </a:pPr>
            <a:r>
              <a:rPr lang="en-US" sz="2880" dirty="0" smtClean="0"/>
              <a:t>	successful intelligence raises school achievement. </a:t>
            </a:r>
            <a:r>
              <a:rPr lang="en-US" sz="2880" i="1" dirty="0" smtClean="0"/>
              <a:t>Phi Delta</a:t>
            </a:r>
          </a:p>
          <a:p>
            <a:pPr>
              <a:buNone/>
            </a:pPr>
            <a:r>
              <a:rPr lang="en-US" sz="2880" i="1" dirty="0" smtClean="0"/>
              <a:t>	Kappan, 79</a:t>
            </a:r>
            <a:r>
              <a:rPr lang="en-US" sz="2880" dirty="0" smtClean="0"/>
              <a:t>, 667–669.</a:t>
            </a:r>
          </a:p>
          <a:p>
            <a:pPr>
              <a:buNone/>
            </a:pPr>
            <a:r>
              <a:rPr lang="en-US" sz="2880" dirty="0" smtClean="0"/>
              <a:t>Sternberg, R. J., Torff, B., &amp; Grigorenko, E. L. (1998b). Teaching</a:t>
            </a:r>
          </a:p>
          <a:p>
            <a:pPr>
              <a:buNone/>
            </a:pPr>
            <a:r>
              <a:rPr lang="en-US" sz="2880" dirty="0" smtClean="0"/>
              <a:t>	triarchically improves school achievement. </a:t>
            </a:r>
            <a:r>
              <a:rPr lang="en-US" sz="2880" i="1" dirty="0" smtClean="0"/>
              <a:t>Journal of Educational Psychology, 90</a:t>
            </a:r>
            <a:r>
              <a:rPr lang="en-US" sz="2880" dirty="0" smtClean="0"/>
              <a:t>, 374–384.</a:t>
            </a:r>
          </a:p>
          <a:p>
            <a:pPr>
              <a:buNone/>
            </a:pPr>
            <a:r>
              <a:rPr lang="en-US" sz="2880" dirty="0" smtClean="0"/>
              <a:t>Sternberg, R. J., &amp; Williams, W. M. (1996). </a:t>
            </a:r>
            <a:r>
              <a:rPr lang="en-US" sz="2880" i="1" dirty="0" smtClean="0"/>
              <a:t>How to develop student</a:t>
            </a:r>
          </a:p>
          <a:p>
            <a:pPr>
              <a:buNone/>
            </a:pPr>
            <a:r>
              <a:rPr lang="en-US" sz="2880" i="1" dirty="0" smtClean="0"/>
              <a:t>	creativity</a:t>
            </a:r>
            <a:r>
              <a:rPr lang="en-US" sz="2880" dirty="0" smtClean="0"/>
              <a:t>. Alexandria, VA: Association for Supervision and</a:t>
            </a:r>
          </a:p>
          <a:p>
            <a:pPr>
              <a:buNone/>
            </a:pPr>
            <a:r>
              <a:rPr lang="en-US" sz="2880" dirty="0" smtClean="0"/>
              <a:t>	Curriculum Development.</a:t>
            </a:r>
          </a:p>
          <a:p>
            <a:pPr>
              <a:buNone/>
            </a:pPr>
            <a:r>
              <a:rPr lang="en-US" sz="2880" dirty="0" smtClean="0"/>
              <a:t>Tetewsky, S. J., &amp; Sternberg, R. J. (1986). Conceptual and lexical determinants of nonentrenched thinking. </a:t>
            </a:r>
            <a:r>
              <a:rPr lang="en-US" sz="2880" i="1" dirty="0" smtClean="0"/>
              <a:t>Journal of Memory and</a:t>
            </a:r>
          </a:p>
          <a:p>
            <a:pPr>
              <a:buNone/>
            </a:pPr>
            <a:r>
              <a:rPr lang="en-US" sz="2880" i="1" dirty="0" smtClean="0"/>
              <a:t>	Language, 25</a:t>
            </a:r>
            <a:r>
              <a:rPr lang="en-US" sz="2880" dirty="0" smtClean="0"/>
              <a:t>, 202–225.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7550879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References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/>
              <a:t>Torrance, E. P. (1962). </a:t>
            </a:r>
            <a:r>
              <a:rPr lang="en-US" sz="1800" i="1" dirty="0" smtClean="0"/>
              <a:t>Guiding creative talent. </a:t>
            </a:r>
            <a:r>
              <a:rPr lang="en-US" sz="1800" dirty="0" smtClean="0"/>
              <a:t>Englewood Cliffs, NJ: Prentice Hall.</a:t>
            </a:r>
          </a:p>
          <a:p>
            <a:pPr>
              <a:buNone/>
            </a:pPr>
            <a:r>
              <a:rPr lang="en-US" sz="1800" dirty="0" smtClean="0"/>
              <a:t>Torrance, E. P. (1974). </a:t>
            </a:r>
            <a:r>
              <a:rPr lang="en-US" sz="1800" i="1" dirty="0" smtClean="0"/>
              <a:t>Torrance tests of creative thinking. </a:t>
            </a:r>
            <a:r>
              <a:rPr lang="en-US" sz="1800" dirty="0" smtClean="0"/>
              <a:t>Lexington, MA: Personnel Press.</a:t>
            </a:r>
          </a:p>
          <a:p>
            <a:pPr>
              <a:buNone/>
            </a:pPr>
            <a:r>
              <a:rPr lang="en-US" sz="1800" dirty="0" smtClean="0"/>
              <a:t>Ward, T. B., Smith, S. M, &amp; Vaid, J. (Eds.). (1997). </a:t>
            </a:r>
            <a:r>
              <a:rPr lang="en-US" sz="1800" i="1" dirty="0" smtClean="0"/>
              <a:t>Creative thought: An investigation of conceptual structures and processes. </a:t>
            </a:r>
            <a:r>
              <a:rPr lang="en-US" sz="1800" dirty="0" smtClean="0"/>
              <a:t>Washington, DC: America Psychological Association.</a:t>
            </a:r>
          </a:p>
          <a:p>
            <a:pPr>
              <a:buNone/>
            </a:pPr>
            <a:r>
              <a:rPr lang="en-US" sz="1800" dirty="0" smtClean="0"/>
              <a:t>Williams, W. M., Markle, F., Brigockas, M., &amp; Sternberg, R. J. (2001). </a:t>
            </a:r>
            <a:r>
              <a:rPr lang="en-US" sz="1800" i="1" dirty="0" smtClean="0"/>
              <a:t>Creative intelligence for school (CIFS): 21 lessons to</a:t>
            </a:r>
          </a:p>
          <a:p>
            <a:pPr>
              <a:buNone/>
            </a:pPr>
            <a:r>
              <a:rPr lang="en-US" sz="1800" i="1" dirty="0" smtClean="0"/>
              <a:t>	enhance creativity in middle and high school students.</a:t>
            </a:r>
            <a:r>
              <a:rPr lang="en-US" sz="1800" dirty="0" smtClean="0"/>
              <a:t> Needham Heights, MA: Allyn &amp; Bacon.</a:t>
            </a:r>
          </a:p>
          <a:p>
            <a:pPr>
              <a:buNone/>
            </a:pPr>
            <a:endParaRPr lang="en-US" sz="1800" dirty="0" smtClean="0"/>
          </a:p>
          <a:p>
            <a:pPr>
              <a:buNone/>
            </a:pPr>
            <a:endParaRPr lang="en-US" sz="1800" dirty="0" smtClean="0"/>
          </a:p>
          <a:p>
            <a:endParaRPr lang="en-US" sz="1800" dirty="0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1583541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Article Summary </a:t>
            </a:r>
            <a:endParaRPr lang="en-US" sz="4000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Author Robert J. Sternberg reviews </a:t>
            </a:r>
          </a:p>
          <a:p>
            <a:pPr lvl="1"/>
            <a:r>
              <a:rPr lang="en-US" dirty="0" smtClean="0"/>
              <a:t>his work on the nature of creativity</a:t>
            </a:r>
          </a:p>
          <a:p>
            <a:pPr lvl="1"/>
            <a:r>
              <a:rPr lang="en-US" dirty="0" smtClean="0"/>
              <a:t>his colleagues’ work on the nature of creativity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Sternberg also honors E. Paul Torrance</a:t>
            </a:r>
          </a:p>
          <a:p>
            <a:pPr lvl="1"/>
            <a:r>
              <a:rPr lang="en-US" dirty="0" smtClean="0"/>
              <a:t>a pioneer in the field of creativity</a:t>
            </a:r>
          </a:p>
          <a:p>
            <a:pPr lvl="1"/>
            <a:r>
              <a:rPr lang="en-US" dirty="0" smtClean="0"/>
              <a:t>for whom the edition of </a:t>
            </a:r>
            <a:r>
              <a:rPr lang="en-US" i="1" dirty="0" smtClean="0"/>
              <a:t>Creativity Research Journal</a:t>
            </a:r>
            <a:r>
              <a:rPr lang="en-US" dirty="0" smtClean="0"/>
              <a:t> is dedicated</a:t>
            </a:r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Article Summary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Sternberg and colleagues actively research</a:t>
            </a:r>
          </a:p>
          <a:p>
            <a:pPr lvl="1"/>
            <a:r>
              <a:rPr lang="en-US" dirty="0" smtClean="0"/>
              <a:t>to assess creativity</a:t>
            </a:r>
          </a:p>
          <a:p>
            <a:pPr lvl="1"/>
            <a:r>
              <a:rPr lang="en-US" dirty="0" smtClean="0"/>
              <a:t>to improve instruction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Improving instruction is accomplished by</a:t>
            </a:r>
          </a:p>
          <a:p>
            <a:pPr lvl="1"/>
            <a:r>
              <a:rPr lang="en-US" dirty="0" smtClean="0"/>
              <a:t>teaching for creativity </a:t>
            </a:r>
          </a:p>
          <a:p>
            <a:pPr lvl="1"/>
            <a:r>
              <a:rPr lang="en-US" dirty="0" smtClean="0"/>
              <a:t>teaching students to think creativity</a:t>
            </a:r>
          </a:p>
          <a:p>
            <a:pPr>
              <a:buNone/>
            </a:pPr>
            <a:r>
              <a:rPr lang="en-US" dirty="0" smtClean="0"/>
              <a:t>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Article Summary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Reviewed in this article are</a:t>
            </a:r>
          </a:p>
          <a:p>
            <a:pPr lvl="1"/>
            <a:r>
              <a:rPr lang="en-US" dirty="0" smtClean="0"/>
              <a:t> the investment theory of creativity</a:t>
            </a:r>
          </a:p>
          <a:p>
            <a:pPr lvl="1"/>
            <a:r>
              <a:rPr lang="en-US" dirty="0" smtClean="0"/>
              <a:t> the propulsion theory of creative   contributions</a:t>
            </a:r>
          </a:p>
          <a:p>
            <a:pPr lvl="1"/>
            <a:r>
              <a:rPr lang="en-US" dirty="0" smtClean="0"/>
              <a:t> various data collected with regards to creativity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Article Summary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Investment Theory of Creativity</a:t>
            </a:r>
          </a:p>
          <a:p>
            <a:pPr lvl="1"/>
            <a:r>
              <a:rPr lang="en-US" dirty="0" smtClean="0"/>
              <a:t>Creative people are willing to “buy low” and “sell high” in the realm of ideas.</a:t>
            </a:r>
          </a:p>
          <a:p>
            <a:pPr lvl="1"/>
            <a:r>
              <a:rPr lang="en-US" dirty="0" smtClean="0"/>
              <a:t>“Buying low” means pursuing ideas that are unknown or out of favor, but have growth potential.</a:t>
            </a:r>
          </a:p>
          <a:p>
            <a:pPr lvl="1"/>
            <a:r>
              <a:rPr lang="en-US" dirty="0" smtClean="0"/>
              <a:t>Creative people face resistance and “sell high” then move onto the next idea.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Article Summary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Investment Theory of Creativity</a:t>
            </a:r>
          </a:p>
          <a:p>
            <a:pPr lvl="1"/>
            <a:r>
              <a:rPr lang="en-US" dirty="0" smtClean="0"/>
              <a:t>Requires a confluence of six distinct but interrelated resources:</a:t>
            </a:r>
          </a:p>
          <a:p>
            <a:pPr lvl="2"/>
            <a:r>
              <a:rPr lang="en-US" dirty="0" smtClean="0"/>
              <a:t>Intellectual skills</a:t>
            </a:r>
          </a:p>
          <a:p>
            <a:pPr lvl="2"/>
            <a:r>
              <a:rPr lang="en-US" dirty="0" smtClean="0"/>
              <a:t>Knowledge</a:t>
            </a:r>
          </a:p>
          <a:p>
            <a:pPr lvl="2"/>
            <a:r>
              <a:rPr lang="en-US" dirty="0" smtClean="0"/>
              <a:t>Thinking styles</a:t>
            </a:r>
          </a:p>
          <a:p>
            <a:pPr lvl="2"/>
            <a:r>
              <a:rPr lang="en-US" dirty="0" smtClean="0"/>
              <a:t>Personality</a:t>
            </a:r>
          </a:p>
          <a:p>
            <a:pPr lvl="2"/>
            <a:r>
              <a:rPr lang="en-US" dirty="0" smtClean="0"/>
              <a:t>Motivation</a:t>
            </a:r>
          </a:p>
          <a:p>
            <a:pPr lvl="2"/>
            <a:r>
              <a:rPr lang="en-US" dirty="0" smtClean="0"/>
              <a:t>Environment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Article Summary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Propulsion Theory of Creativity</a:t>
            </a:r>
          </a:p>
          <a:p>
            <a:pPr lvl="1"/>
            <a:r>
              <a:rPr lang="en-US" dirty="0" smtClean="0"/>
              <a:t>Creative people move the field from some point to another point.</a:t>
            </a:r>
          </a:p>
          <a:p>
            <a:pPr lvl="1"/>
            <a:r>
              <a:rPr lang="en-US" dirty="0" smtClean="0"/>
              <a:t>Three Major Categories of Creative Contribution:</a:t>
            </a:r>
          </a:p>
          <a:p>
            <a:pPr lvl="2"/>
            <a:r>
              <a:rPr lang="en-US" dirty="0" smtClean="0"/>
              <a:t>Contributions that accept current paradigms</a:t>
            </a:r>
          </a:p>
          <a:p>
            <a:pPr lvl="2"/>
            <a:r>
              <a:rPr lang="en-US" dirty="0" smtClean="0"/>
              <a:t>Contributions that reject current paradigms</a:t>
            </a:r>
          </a:p>
          <a:p>
            <a:pPr lvl="2"/>
            <a:r>
              <a:rPr lang="en-US" dirty="0" smtClean="0"/>
              <a:t>Contributions that attempt to integrate multiple current paradigms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6EA0B0"/>
                </a:solidFill>
              </a:rPr>
              <a:t>Article Summary Continued</a:t>
            </a:r>
            <a:endParaRPr lang="en-US" dirty="0">
              <a:solidFill>
                <a:srgbClr val="6EA0B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Contributions that Accept Current Paradigms:</a:t>
            </a:r>
          </a:p>
          <a:p>
            <a:pPr lvl="1"/>
            <a:r>
              <a:rPr lang="en-US" dirty="0" smtClean="0"/>
              <a:t>Replication</a:t>
            </a:r>
          </a:p>
          <a:p>
            <a:pPr lvl="1"/>
            <a:r>
              <a:rPr lang="en-US" dirty="0" smtClean="0"/>
              <a:t>Redefinition</a:t>
            </a:r>
          </a:p>
          <a:p>
            <a:pPr lvl="1"/>
            <a:r>
              <a:rPr lang="en-US" dirty="0" smtClean="0"/>
              <a:t>Forward incrementation</a:t>
            </a:r>
          </a:p>
          <a:p>
            <a:pPr lvl="1"/>
            <a:r>
              <a:rPr lang="en-US" dirty="0" smtClean="0"/>
              <a:t>Advance forward incrementation</a:t>
            </a:r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Technic.thmx</Template>
  <TotalTime>372</TotalTime>
  <Words>2413</Words>
  <Application>Microsoft Office PowerPoint</Application>
  <PresentationFormat>On-screen Show (4:3)</PresentationFormat>
  <Paragraphs>178</Paragraphs>
  <Slides>26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27" baseType="lpstr">
      <vt:lpstr>Technic</vt:lpstr>
      <vt:lpstr>Scholarly Paper review   intelligence and creativity   anne rogalski </vt:lpstr>
      <vt:lpstr>Slide 2</vt:lpstr>
      <vt:lpstr>Article Summary </vt:lpstr>
      <vt:lpstr>Article Summary Continued</vt:lpstr>
      <vt:lpstr>Article Summary Continued</vt:lpstr>
      <vt:lpstr>Article Summary Continued</vt:lpstr>
      <vt:lpstr>Article Summary Continued</vt:lpstr>
      <vt:lpstr>Article Summary Continued</vt:lpstr>
      <vt:lpstr>Article Summary Continued</vt:lpstr>
      <vt:lpstr>Article Summary Continued</vt:lpstr>
      <vt:lpstr>Article Summary Continued</vt:lpstr>
      <vt:lpstr>Implications of the Article for Creativity in the Education Field</vt:lpstr>
      <vt:lpstr>Implications of the Article for Creativity in the Education Field</vt:lpstr>
      <vt:lpstr>Strengths of the Article </vt:lpstr>
      <vt:lpstr>Strengths of the Article </vt:lpstr>
      <vt:lpstr>Weaknesses of the Article </vt:lpstr>
      <vt:lpstr>Student Evaluation of the Article </vt:lpstr>
      <vt:lpstr>References</vt:lpstr>
      <vt:lpstr>References Continued</vt:lpstr>
      <vt:lpstr>References Continued</vt:lpstr>
      <vt:lpstr>References Continued</vt:lpstr>
      <vt:lpstr>References Continued</vt:lpstr>
      <vt:lpstr>References Continued</vt:lpstr>
      <vt:lpstr>References Continued</vt:lpstr>
      <vt:lpstr>References Continued</vt:lpstr>
      <vt:lpstr>References Continued</vt:lpstr>
    </vt:vector>
  </TitlesOfParts>
  <Company>Home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Course task, course, name of student, </dc:title>
  <dc:creator>Anne Rogalski</dc:creator>
  <cp:lastModifiedBy>Anne Rogalski</cp:lastModifiedBy>
  <cp:revision>164</cp:revision>
  <dcterms:created xsi:type="dcterms:W3CDTF">2012-11-18T23:21:36Z</dcterms:created>
  <dcterms:modified xsi:type="dcterms:W3CDTF">2012-11-18T23:22:52Z</dcterms:modified>
</cp:coreProperties>
</file>

<file path=docProps/thumbnail.jpeg>
</file>