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60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0D8FC-84CF-419C-95CB-E197217D2DE7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E4E42-5882-437E-9CA1-68CE2911B4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E4E42-5882-437E-9CA1-68CE2911B41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E4E42-5882-437E-9CA1-68CE2911B41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E4E42-5882-437E-9CA1-68CE2911B41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E4E42-5882-437E-9CA1-68CE2911B41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2AFE6D-46A0-472E-B0BC-84B28761FF8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95DECBE-9869-4086-9440-7199FB27A1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5715000"/>
            <a:ext cx="6400800" cy="1752600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Chiller" pitchFamily="82" charset="0"/>
              </a:rPr>
              <a:t>By: Alexa Marsicek</a:t>
            </a:r>
            <a:endParaRPr lang="en-US" sz="3200" dirty="0">
              <a:solidFill>
                <a:schemeClr val="bg1"/>
              </a:solidFill>
              <a:latin typeface="Chiller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144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  <a:latin typeface="Chiller" pitchFamily="82" charset="0"/>
              </a:rPr>
              <a:t>The Death Penalty</a:t>
            </a:r>
            <a:endParaRPr lang="en-US" sz="8000" b="1" dirty="0">
              <a:solidFill>
                <a:srgbClr val="C00000"/>
              </a:solidFill>
              <a:latin typeface="Chiller" pitchFamily="82" charset="0"/>
            </a:endParaRPr>
          </a:p>
        </p:txBody>
      </p:sp>
      <p:pic>
        <p:nvPicPr>
          <p:cNvPr id="11266" name="Picture 2" descr="http://www.dogonaut.com/media/3v3capitalmstit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133600"/>
            <a:ext cx="3086100" cy="28860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http://www.capitalpunishmentuk.org/hanging.html</a:t>
            </a:r>
          </a:p>
          <a:p>
            <a:pPr>
              <a:buNone/>
            </a:pP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http://www.capitalpunishmentuk.org/gascham.html</a:t>
            </a:r>
            <a:b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http://www.capitalpunishmentuk.org/injection.html</a:t>
            </a:r>
          </a:p>
          <a:p>
            <a:pPr>
              <a:buNone/>
            </a:pP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http://www.capitalpunishmentuk.org/chair.html </a:t>
            </a:r>
          </a:p>
          <a:p>
            <a:pPr>
              <a:buNone/>
            </a:pP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http://</a:t>
            </a: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www.csmonitor.com/2009/1020/p02s04-usju.html</a:t>
            </a:r>
          </a:p>
          <a:p>
            <a:pPr>
              <a:buNone/>
            </a:pP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2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http://www.prodeathpenalty.com/OrnellasPaper.htm</a:t>
            </a: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http</a:t>
            </a: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://www.pbs.org/wgbh/pages/frontline/shows/execution/readings/history.html</a:t>
            </a:r>
            <a:b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http://</a:t>
            </a: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www.nytimes.com/2007/11/18/us/18deter.html</a:t>
            </a:r>
          </a:p>
          <a:p>
            <a:pPr>
              <a:buNone/>
            </a:pP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Willing</a:t>
            </a: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Richard. “Foes of Death Penalty Rising: Activists Gaining Unlikely Allies in…” </a:t>
            </a:r>
            <a:r>
              <a:rPr lang="en-US" sz="2200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USA Today</a:t>
            </a: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(Feb. 1999)</a:t>
            </a:r>
          </a:p>
          <a:p>
            <a:pPr>
              <a:buNone/>
            </a:pPr>
            <a:endParaRPr lang="en-US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Shapiro, Joseph. “The Wrong Men on Death Row.” </a:t>
            </a:r>
            <a:r>
              <a:rPr lang="en-US" sz="2200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U.S. News &amp; World Report</a:t>
            </a:r>
            <a:r>
              <a:rPr lang="en-US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(Nov. 1998)</a:t>
            </a:r>
          </a:p>
          <a:p>
            <a:pPr>
              <a:buNone/>
            </a:pP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85000"/>
                  </a:schemeClr>
                </a:solidFill>
              </a:rPr>
              <a:t>Works Cited</a:t>
            </a:r>
            <a:endParaRPr lang="en-US" sz="4400" b="1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24400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sz="2900" dirty="0" smtClean="0">
                <a:solidFill>
                  <a:schemeClr val="bg1"/>
                </a:solidFill>
              </a:rPr>
              <a:t>Eighteenth century B.C.</a:t>
            </a:r>
          </a:p>
          <a:p>
            <a:pPr lvl="1"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dirty="0" smtClean="0">
                <a:solidFill>
                  <a:schemeClr val="tx1"/>
                </a:solidFill>
              </a:rPr>
              <a:t>First established death penalty laws</a:t>
            </a:r>
          </a:p>
          <a:p>
            <a:pPr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sz="2900" dirty="0" smtClean="0">
                <a:solidFill>
                  <a:schemeClr val="bg1"/>
                </a:solidFill>
              </a:rPr>
              <a:t>1834 A.D.</a:t>
            </a:r>
          </a:p>
          <a:p>
            <a:pPr lvl="1"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dirty="0" smtClean="0">
                <a:solidFill>
                  <a:schemeClr val="tx1"/>
                </a:solidFill>
              </a:rPr>
              <a:t>Pennsylvania becomes the first state to move executions into correctional facilities </a:t>
            </a:r>
          </a:p>
          <a:p>
            <a:pPr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sz="2900" dirty="0" smtClean="0">
                <a:solidFill>
                  <a:schemeClr val="bg1"/>
                </a:solidFill>
              </a:rPr>
              <a:t>1907-1917</a:t>
            </a:r>
          </a:p>
          <a:p>
            <a:pPr lvl="1"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dirty="0" smtClean="0">
                <a:solidFill>
                  <a:schemeClr val="tx1"/>
                </a:solidFill>
              </a:rPr>
              <a:t>Nine states eliminate the death penalty for all crimes or strictly limit it. </a:t>
            </a:r>
          </a:p>
          <a:p>
            <a:pPr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sz="2900" dirty="0" smtClean="0">
                <a:solidFill>
                  <a:schemeClr val="bg1"/>
                </a:solidFill>
              </a:rPr>
              <a:t>1930’s</a:t>
            </a:r>
          </a:p>
          <a:p>
            <a:pPr lvl="1"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dirty="0" smtClean="0">
                <a:solidFill>
                  <a:schemeClr val="tx1"/>
                </a:solidFill>
              </a:rPr>
              <a:t>Executions reach the highest levels in American history-average 167 per year</a:t>
            </a:r>
          </a:p>
          <a:p>
            <a:pPr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sz="2900" dirty="0" smtClean="0">
                <a:solidFill>
                  <a:schemeClr val="bg1"/>
                </a:solidFill>
              </a:rPr>
              <a:t>1977</a:t>
            </a:r>
          </a:p>
          <a:p>
            <a:pPr lvl="1"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dirty="0" smtClean="0">
                <a:solidFill>
                  <a:schemeClr val="tx1"/>
                </a:solidFill>
              </a:rPr>
              <a:t>Oklahoma becomes the first state to adopt lethal injection</a:t>
            </a:r>
          </a:p>
          <a:p>
            <a:pPr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sz="2900" dirty="0" smtClean="0">
                <a:solidFill>
                  <a:schemeClr val="bg1"/>
                </a:solidFill>
              </a:rPr>
              <a:t>1986</a:t>
            </a:r>
          </a:p>
          <a:p>
            <a:pPr lvl="1"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dirty="0" smtClean="0">
                <a:solidFill>
                  <a:schemeClr val="tx1"/>
                </a:solidFill>
              </a:rPr>
              <a:t>Banning of the execution of insane persons</a:t>
            </a:r>
          </a:p>
          <a:p>
            <a:pPr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sz="2900" dirty="0" smtClean="0">
                <a:solidFill>
                  <a:schemeClr val="bg1"/>
                </a:solidFill>
              </a:rPr>
              <a:t>1989</a:t>
            </a:r>
          </a:p>
          <a:p>
            <a:pPr lvl="1"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dirty="0" smtClean="0">
                <a:solidFill>
                  <a:schemeClr val="tx1"/>
                </a:solidFill>
              </a:rPr>
              <a:t>Eighth Amendment does not prohibit the death penalty for crimes committed at age sixteen or seventeen</a:t>
            </a:r>
          </a:p>
          <a:p>
            <a:pPr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sz="2900" dirty="0" smtClean="0">
                <a:solidFill>
                  <a:schemeClr val="bg1"/>
                </a:solidFill>
              </a:rPr>
              <a:t>2005</a:t>
            </a:r>
          </a:p>
          <a:p>
            <a:pPr lvl="1">
              <a:buClr>
                <a:schemeClr val="bg1">
                  <a:lumMod val="75000"/>
                  <a:lumOff val="25000"/>
                </a:schemeClr>
              </a:buClr>
              <a:buFont typeface="Constantia" pitchFamily="18" charset="0"/>
              <a:buChar char="†"/>
            </a:pPr>
            <a:r>
              <a:rPr lang="en-US" dirty="0" smtClean="0">
                <a:solidFill>
                  <a:schemeClr val="tx1"/>
                </a:solidFill>
              </a:rPr>
              <a:t>The United States Supreme Court ruled that the death penalty for those who had committed crimes under 18 years of age is a cruel and unusual punishment.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</a:rPr>
              <a:t>History of the Death Penalty</a:t>
            </a:r>
            <a:endParaRPr lang="en-US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u="sng" dirty="0" smtClean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Methods of Execution</a:t>
            </a:r>
            <a:endParaRPr lang="en-US" sz="4400" u="sng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205359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3810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MS PGothic" pitchFamily="34" charset="-128"/>
                <a:ea typeface="MS PGothic" pitchFamily="34" charset="-128"/>
              </a:rPr>
              <a:t>Hanging</a:t>
            </a:r>
            <a:endParaRPr lang="en-US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114800"/>
            <a:ext cx="280091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0" y="6172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MS PGothic" pitchFamily="34" charset="-128"/>
                <a:ea typeface="MS PGothic" pitchFamily="34" charset="-128"/>
              </a:rPr>
              <a:t>Lethal</a:t>
            </a:r>
            <a:r>
              <a:rPr lang="en-US" dirty="0" smtClean="0"/>
              <a:t> </a:t>
            </a:r>
            <a:r>
              <a:rPr lang="en-US" dirty="0" smtClean="0">
                <a:latin typeface="MS PGothic" pitchFamily="34" charset="-128"/>
                <a:ea typeface="MS PGothic" pitchFamily="34" charset="-128"/>
              </a:rPr>
              <a:t>Injection</a:t>
            </a:r>
            <a:endParaRPr lang="en-US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524000"/>
            <a:ext cx="1847850" cy="236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05400" y="3886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MS PGothic" pitchFamily="34" charset="-128"/>
                <a:ea typeface="MS PGothic" pitchFamily="34" charset="-128"/>
              </a:rPr>
              <a:t>Electrocution</a:t>
            </a:r>
            <a:endParaRPr lang="en-US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962400"/>
            <a:ext cx="1666875" cy="209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7162800" y="6019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MS PGothic" pitchFamily="34" charset="-128"/>
                <a:ea typeface="MS PGothic" pitchFamily="34" charset="-128"/>
              </a:rPr>
              <a:t>Lethal Gas</a:t>
            </a:r>
            <a:endParaRPr lang="en-US" dirty="0">
              <a:latin typeface="MS PGothic" pitchFamily="34" charset="-128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</a:pPr>
            <a:r>
              <a:rPr lang="en-US" sz="3000" b="1" dirty="0" smtClean="0">
                <a:solidFill>
                  <a:schemeClr val="bg1"/>
                </a:solidFill>
                <a:latin typeface="IrisUPC" pitchFamily="34" charset="-34"/>
                <a:cs typeface="IrisUPC" pitchFamily="34" charset="-34"/>
              </a:rPr>
              <a:t>Short Drop</a:t>
            </a:r>
          </a:p>
          <a:p>
            <a:pPr lvl="1">
              <a:buClr>
                <a:schemeClr val="bg1">
                  <a:lumMod val="95000"/>
                  <a:lumOff val="5000"/>
                </a:schemeClr>
              </a:buClr>
            </a:pPr>
            <a:r>
              <a:rPr lang="en-US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The prisoner usually was hung from a tree</a:t>
            </a:r>
          </a:p>
          <a:p>
            <a:pPr lvl="1">
              <a:buClr>
                <a:schemeClr val="bg1">
                  <a:lumMod val="95000"/>
                  <a:lumOff val="5000"/>
                </a:schemeClr>
              </a:buClr>
            </a:pPr>
            <a:r>
              <a:rPr lang="en-US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Was usually carried out in public</a:t>
            </a:r>
          </a:p>
          <a:p>
            <a:pPr>
              <a:buClr>
                <a:srgbClr val="C00000"/>
              </a:buClr>
            </a:pPr>
            <a:r>
              <a:rPr lang="en-US" sz="3000" b="1" dirty="0" smtClean="0">
                <a:solidFill>
                  <a:schemeClr val="bg1"/>
                </a:solidFill>
                <a:latin typeface="IrisUPC" pitchFamily="34" charset="-34"/>
                <a:cs typeface="IrisUPC" pitchFamily="34" charset="-34"/>
              </a:rPr>
              <a:t>Suspension Hanging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Have hydraulic mechanisms for raising the prisoners</a:t>
            </a:r>
          </a:p>
          <a:p>
            <a:pPr>
              <a:buClr>
                <a:srgbClr val="C00000"/>
              </a:buClr>
            </a:pPr>
            <a:r>
              <a:rPr lang="en-US" sz="3000" b="1" dirty="0" smtClean="0">
                <a:solidFill>
                  <a:schemeClr val="bg1"/>
                </a:solidFill>
                <a:latin typeface="IrisUPC" pitchFamily="34" charset="-34"/>
                <a:cs typeface="IrisUPC" pitchFamily="34" charset="-34"/>
              </a:rPr>
              <a:t>Standard Drop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Drop between 4 and 5 feet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Many still died by strangulation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Some were knocked unconscious  </a:t>
            </a:r>
          </a:p>
          <a:p>
            <a:pPr>
              <a:buClr>
                <a:srgbClr val="C00000"/>
              </a:buClr>
            </a:pPr>
            <a:r>
              <a:rPr lang="en-US" sz="3000" b="1" dirty="0" smtClean="0">
                <a:solidFill>
                  <a:schemeClr val="bg1"/>
                </a:solidFill>
                <a:latin typeface="IrisUPC" pitchFamily="34" charset="-34"/>
                <a:cs typeface="IrisUPC" pitchFamily="34" charset="-34"/>
              </a:rPr>
              <a:t>Long Drop or Measured Drop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Designed to break the prisoner’s neck at a pre-determined distance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Removed most of the prisoner’s physical suffering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Determined by the prisoner’s weight</a:t>
            </a:r>
            <a:endParaRPr lang="en-US" dirty="0">
              <a:solidFill>
                <a:schemeClr val="tx1"/>
              </a:solidFill>
              <a:latin typeface="IrisUPC" pitchFamily="34" charset="-34"/>
              <a:cs typeface="IrisUPC" pitchFamily="34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  <a:latin typeface="IrisUPC" pitchFamily="34" charset="-34"/>
                <a:cs typeface="IrisUPC" pitchFamily="34" charset="-34"/>
              </a:rPr>
              <a:t>Hanging</a:t>
            </a:r>
            <a:endParaRPr lang="en-US" sz="6600" b="1" dirty="0">
              <a:solidFill>
                <a:schemeClr val="tx1"/>
              </a:solidFill>
              <a:latin typeface="IrisUPC" pitchFamily="34" charset="-34"/>
              <a:cs typeface="IrisUPC" pitchFamily="34" charset="-34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838200"/>
            <a:ext cx="1981200" cy="29821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381000"/>
            <a:ext cx="7315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lgerian" pitchFamily="82" charset="0"/>
              </a:rPr>
              <a:t>Electrocution</a:t>
            </a:r>
            <a:endParaRPr lang="en-US" sz="6600" b="1" dirty="0">
              <a:solidFill>
                <a:schemeClr val="accent6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  <p:pic>
        <p:nvPicPr>
          <p:cNvPr id="2050" name="Picture 2" descr="http://3.bp.blogspot.com/_VU11A61FM68/RufSOEnBgvI/AAAAAAAAA28/MS6DEUOKQoA/s400/electric+cha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752600"/>
            <a:ext cx="211455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38200" y="1600200"/>
            <a:ext cx="4038600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450" dirty="0" smtClean="0">
                <a:latin typeface="Arabic Typesetting" pitchFamily="66" charset="-78"/>
                <a:cs typeface="Arabic Typesetting" pitchFamily="66" charset="-78"/>
              </a:rPr>
              <a:t>First electric chair designed in 1888</a:t>
            </a: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450" dirty="0" smtClean="0">
                <a:latin typeface="Arabic Typesetting" pitchFamily="66" charset="-78"/>
                <a:cs typeface="Arabic Typesetting" pitchFamily="66" charset="-78"/>
              </a:rPr>
              <a:t>Martha Place was the first woman to die in the electric chair</a:t>
            </a: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450" dirty="0" smtClean="0">
                <a:latin typeface="Arabic Typesetting" pitchFamily="66" charset="-78"/>
                <a:cs typeface="Arabic Typesetting" pitchFamily="66" charset="-78"/>
              </a:rPr>
              <a:t>Second most common method of execution</a:t>
            </a: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450" dirty="0" smtClean="0">
                <a:latin typeface="Arabic Typesetting" pitchFamily="66" charset="-78"/>
                <a:cs typeface="Arabic Typesetting" pitchFamily="66" charset="-78"/>
              </a:rPr>
              <a:t>Usually there are two shocks given and it lasts about 2 minutes and 10 seconds</a:t>
            </a: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450" dirty="0" smtClean="0">
                <a:latin typeface="Arabic Typesetting" pitchFamily="66" charset="-78"/>
                <a:cs typeface="Arabic Typesetting" pitchFamily="66" charset="-78"/>
              </a:rPr>
              <a:t>Leather belts are strapped across the        prisoner  and a leather face mask is put on</a:t>
            </a: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450" dirty="0" smtClean="0">
                <a:latin typeface="Arabic Typesetting" pitchFamily="66" charset="-78"/>
                <a:cs typeface="Arabic Typesetting" pitchFamily="66" charset="-78"/>
              </a:rPr>
              <a:t>10 electrocutions in the 21</a:t>
            </a:r>
            <a:r>
              <a:rPr lang="en-US" sz="2450" baseline="30000" dirty="0" smtClean="0">
                <a:latin typeface="Arabic Typesetting" pitchFamily="66" charset="-78"/>
                <a:cs typeface="Arabic Typesetting" pitchFamily="66" charset="-78"/>
              </a:rPr>
              <a:t>st</a:t>
            </a:r>
            <a:r>
              <a:rPr lang="en-US" sz="2450" dirty="0" smtClean="0">
                <a:latin typeface="Arabic Typesetting" pitchFamily="66" charset="-78"/>
                <a:cs typeface="Arabic Typesetting" pitchFamily="66" charset="-78"/>
              </a:rPr>
              <a:t> century</a:t>
            </a:r>
            <a:endParaRPr lang="en-US" sz="245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bg1"/>
                </a:solidFill>
              </a:rPr>
              <a:t>December 7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1982-first lethal injection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bg1"/>
                </a:solidFill>
              </a:rPr>
              <a:t>Steps for execution…</a:t>
            </a:r>
          </a:p>
          <a:p>
            <a:pPr lvl="1">
              <a:buClr>
                <a:srgbClr val="00B0F0"/>
              </a:buClr>
            </a:pPr>
            <a:r>
              <a:rPr lang="en-US" dirty="0" smtClean="0">
                <a:solidFill>
                  <a:schemeClr val="tx1"/>
                </a:solidFill>
              </a:rPr>
              <a:t>Strapped to a gurney</a:t>
            </a:r>
          </a:p>
          <a:p>
            <a:pPr lvl="1">
              <a:buClr>
                <a:srgbClr val="00B0F0"/>
              </a:buClr>
            </a:pPr>
            <a:r>
              <a:rPr lang="en-US" dirty="0" smtClean="0">
                <a:solidFill>
                  <a:schemeClr val="tx1"/>
                </a:solidFill>
              </a:rPr>
              <a:t>Two catheters inserted into two veins on each arm</a:t>
            </a:r>
          </a:p>
          <a:p>
            <a:pPr lvl="2">
              <a:buClr>
                <a:srgbClr val="AAE9F8"/>
              </a:buClr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Flushed with Heparin solution</a:t>
            </a:r>
          </a:p>
          <a:p>
            <a:pPr lvl="1">
              <a:buClr>
                <a:srgbClr val="00B0F0"/>
              </a:buClr>
            </a:pPr>
            <a:r>
              <a:rPr lang="en-US" dirty="0" smtClean="0">
                <a:solidFill>
                  <a:schemeClr val="tx1"/>
                </a:solidFill>
              </a:rPr>
              <a:t>Three different chemicals are injected into each vein</a:t>
            </a:r>
          </a:p>
          <a:p>
            <a:pPr lvl="2">
              <a:buClr>
                <a:srgbClr val="AEDDF4"/>
              </a:buClr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Sodium thiopental</a:t>
            </a:r>
          </a:p>
          <a:p>
            <a:pPr lvl="2">
              <a:buClr>
                <a:srgbClr val="AEDDF4"/>
              </a:buClr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Pancuronium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 bromide</a:t>
            </a:r>
          </a:p>
          <a:p>
            <a:pPr lvl="2">
              <a:buClr>
                <a:srgbClr val="AEDDF4"/>
              </a:buClr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Potassium chloride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bg1"/>
                </a:solidFill>
              </a:rPr>
              <a:t>Takes about 3-5 minutes for the prisoner to die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B050"/>
                </a:solidFill>
                <a:latin typeface="EucrosiaUPC" pitchFamily="18" charset="-34"/>
                <a:cs typeface="EucrosiaUPC" pitchFamily="18" charset="-34"/>
              </a:rPr>
              <a:t>Lethal Injection</a:t>
            </a:r>
            <a:endParaRPr lang="en-US" sz="7200" b="1" dirty="0">
              <a:solidFill>
                <a:srgbClr val="00B050"/>
              </a:solidFill>
              <a:latin typeface="EucrosiaUPC" pitchFamily="18" charset="-34"/>
              <a:cs typeface="Eucrosi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Originally proposed by Dr. Allen McLean Hamilton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Hydrogen cyanide gas is released into the chamber to kill the prisoner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 prisoners die from hypoxia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 effects of breathing this in are…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Spasms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Inability to breathe 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Pain and extreme anxiety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Loss of consciousness after 1-3 minutes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Death 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It takes an average of 9.3 minutes for the prisoner to die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219200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solidFill>
                  <a:srgbClr val="7030A0"/>
                </a:solidFill>
                <a:latin typeface="Century Gothic" pitchFamily="34" charset="0"/>
                <a:ea typeface="FangSong" pitchFamily="49" charset="-122"/>
                <a:cs typeface="Narkisim" pitchFamily="34" charset="-79"/>
              </a:rPr>
              <a:t>Lethal Gas</a:t>
            </a:r>
            <a:endParaRPr lang="en-US" sz="5000" b="1" dirty="0">
              <a:solidFill>
                <a:srgbClr val="7030A0"/>
              </a:solidFill>
              <a:latin typeface="Century Gothic" pitchFamily="34" charset="0"/>
              <a:ea typeface="FangSong" pitchFamily="49" charset="-122"/>
              <a:cs typeface="Narkisim" pitchFamily="34" charset="-79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819400"/>
            <a:ext cx="1752600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GungsuhChe" pitchFamily="49" charset="-127"/>
                <a:ea typeface="GungsuhChe" pitchFamily="49" charset="-127"/>
              </a:rPr>
              <a:t>Pros</a:t>
            </a:r>
            <a:endParaRPr lang="en-US" dirty="0">
              <a:solidFill>
                <a:schemeClr val="bg1"/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Lower crime </a:t>
            </a:r>
            <a:r>
              <a:rPr lang="en-US" dirty="0" smtClean="0">
                <a:solidFill>
                  <a:schemeClr val="bg1"/>
                </a:solidFill>
              </a:rPr>
              <a:t>rates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Lowers </a:t>
            </a:r>
            <a:r>
              <a:rPr lang="en-US" dirty="0" smtClean="0">
                <a:solidFill>
                  <a:schemeClr val="bg1"/>
                </a:solidFill>
              </a:rPr>
              <a:t>cost of prison population </a:t>
            </a:r>
            <a:r>
              <a:rPr lang="en-US" dirty="0" smtClean="0">
                <a:solidFill>
                  <a:schemeClr val="bg1"/>
                </a:solidFill>
              </a:rPr>
              <a:t>upkeep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Saves lives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Murder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Mistaken convictions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Inhumane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Expensive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GungsuhChe" pitchFamily="49" charset="-127"/>
                <a:ea typeface="GungsuhChe" pitchFamily="49" charset="-127"/>
              </a:rPr>
              <a:t>The Debate of the Death Penalty</a:t>
            </a:r>
            <a:endParaRPr lang="en-US" dirty="0">
              <a:solidFill>
                <a:srgbClr val="C00000"/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GungsuhChe" pitchFamily="49" charset="-127"/>
                <a:ea typeface="GungsuhChe" pitchFamily="49" charset="-127"/>
              </a:rPr>
              <a:t>Cons</a:t>
            </a:r>
            <a:endParaRPr lang="en-US" dirty="0">
              <a:solidFill>
                <a:schemeClr val="bg1"/>
              </a:solidFill>
              <a:latin typeface="GungsuhChe" pitchFamily="49" charset="-127"/>
              <a:ea typeface="GungsuhChe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5715000"/>
            <a:ext cx="6400800" cy="1752600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Chiller" pitchFamily="82" charset="0"/>
              </a:rPr>
              <a:t>By: Alexa Marsicek</a:t>
            </a:r>
            <a:endParaRPr lang="en-US" sz="3200" dirty="0">
              <a:solidFill>
                <a:schemeClr val="bg1"/>
              </a:solidFill>
              <a:latin typeface="Chiller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144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  <a:latin typeface="Chiller" pitchFamily="82" charset="0"/>
              </a:rPr>
              <a:t>The Death Penalty</a:t>
            </a:r>
            <a:endParaRPr lang="en-US" sz="8000" b="1" dirty="0">
              <a:solidFill>
                <a:srgbClr val="C00000"/>
              </a:solidFill>
              <a:latin typeface="Chiller" pitchFamily="82" charset="0"/>
            </a:endParaRPr>
          </a:p>
        </p:txBody>
      </p:sp>
      <p:pic>
        <p:nvPicPr>
          <p:cNvPr id="11266" name="Picture 2" descr="http://www.dogonaut.com/media/3v3capitalmstit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133600"/>
            <a:ext cx="3086100" cy="28860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1055</TotalTime>
  <Words>423</Words>
  <Application>Microsoft Office PowerPoint</Application>
  <PresentationFormat>On-screen Show (4:3)</PresentationFormat>
  <Paragraphs>103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The Death Penalty</vt:lpstr>
      <vt:lpstr>History of the Death Penalty</vt:lpstr>
      <vt:lpstr>Methods of Execution</vt:lpstr>
      <vt:lpstr>Hanging</vt:lpstr>
      <vt:lpstr>Slide 5</vt:lpstr>
      <vt:lpstr>Lethal Injection</vt:lpstr>
      <vt:lpstr>Lethal Gas</vt:lpstr>
      <vt:lpstr>The Debate of the Death Penalty</vt:lpstr>
      <vt:lpstr>The Death Penalty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Death Penalty</dc:title>
  <dc:creator>Student</dc:creator>
  <cp:lastModifiedBy>Greg</cp:lastModifiedBy>
  <cp:revision>113</cp:revision>
  <dcterms:created xsi:type="dcterms:W3CDTF">2009-11-02T16:43:31Z</dcterms:created>
  <dcterms:modified xsi:type="dcterms:W3CDTF">2009-11-06T02:34:03Z</dcterms:modified>
</cp:coreProperties>
</file>